
<file path=[Content_Types].xml><?xml version="1.0" encoding="utf-8"?>
<Types xmlns="http://schemas.openxmlformats.org/package/2006/content-types">
  <Default Extension="xml" ContentType="application/vnd.openxmlformats-package.core-properties+xml"/>
  <Default Extension="jpeg" ContentType="image/jpe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3535a96fea44c6" /><Relationship Type="http://schemas.openxmlformats.org/officeDocument/2006/relationships/extended-properties" Target="/docProps/app.xml" Id="R638ea4f366384ada" /><Relationship Type="http://schemas.openxmlformats.org/officeDocument/2006/relationships/officeDocument" Target="/ppt/presentation.xml" Id="R1ed9fe3a4c4548a6" /></Relationships>
</file>

<file path=ppt/presentation.xml><?xml version="1.0" encoding="utf-8"?>
<p:presentation xmlns:p="http://schemas.openxmlformats.org/presentationml/2006/main">
  <p:sldMasterIdLst>
    <p:sldMasterId xmlns:r="http://schemas.openxmlformats.org/officeDocument/2006/relationships" id="2147483648" r:id="Rb8a3fb66e10e409b"/>
  </p:sldMasterIdLst>
  <p:notesMasterIdLst>
    <p:notesMasterId xmlns:r="http://schemas.openxmlformats.org/officeDocument/2006/relationships" r:id="Rccd750886f5240d9"/>
  </p:notesMasterIdLst>
  <p:sldIdLst>
    <p:sldId xmlns:r="http://schemas.openxmlformats.org/officeDocument/2006/relationships" id="256" r:id="R55fb2dd38fa64391"/>
    <p:sldId xmlns:r="http://schemas.openxmlformats.org/officeDocument/2006/relationships" id="257" r:id="Re8e7c1753a0e444b"/>
    <p:sldId xmlns:r="http://schemas.openxmlformats.org/officeDocument/2006/relationships" id="258" r:id="Rc9823a034d624402"/>
    <p:sldId xmlns:r="http://schemas.openxmlformats.org/officeDocument/2006/relationships" id="259" r:id="R7e2d7dd4f9024312"/>
    <p:sldId xmlns:r="http://schemas.openxmlformats.org/officeDocument/2006/relationships" id="260" r:id="R92b3a82a042742ea"/>
    <p:sldId xmlns:r="http://schemas.openxmlformats.org/officeDocument/2006/relationships" id="261" r:id="Rd8bdee2760b749ca"/>
    <p:sldId xmlns:r="http://schemas.openxmlformats.org/officeDocument/2006/relationships" id="262" r:id="R23af47fdeae04452"/>
    <p:sldId xmlns:r="http://schemas.openxmlformats.org/officeDocument/2006/relationships" id="263" r:id="R615d86f8e58342f5"/>
    <p:sldId xmlns:r="http://schemas.openxmlformats.org/officeDocument/2006/relationships" id="264" r:id="R4ae460dba904428a"/>
    <p:sldId xmlns:r="http://schemas.openxmlformats.org/officeDocument/2006/relationships" id="265" r:id="R12a42327d6b0468a"/>
    <p:sldId xmlns:r="http://schemas.openxmlformats.org/officeDocument/2006/relationships" id="266" r:id="Rb3c8618d83904fcb"/>
    <p:sldId xmlns:r="http://schemas.openxmlformats.org/officeDocument/2006/relationships" id="267" r:id="R0a907a7346b94297"/>
    <p:sldId xmlns:r="http://schemas.openxmlformats.org/officeDocument/2006/relationships" id="268" r:id="Ra0cabc197de04019"/>
    <p:sldId xmlns:r="http://schemas.openxmlformats.org/officeDocument/2006/relationships" id="269" r:id="R1161b38402ef48d5"/>
    <p:sldId xmlns:r="http://schemas.openxmlformats.org/officeDocument/2006/relationships" id="270" r:id="Re28fd72e522749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d3825042034160" /><Relationship Type="http://schemas.openxmlformats.org/officeDocument/2006/relationships/slideMaster" Target="/ppt/slideMasters/slideMaster1.xml" Id="Rb8a3fb66e10e409b" /><Relationship Type="http://schemas.openxmlformats.org/officeDocument/2006/relationships/notesMaster" Target="/ppt/notesMasters/notesMaster1.xml" Id="Rccd750886f5240d9" /><Relationship Type="http://schemas.openxmlformats.org/officeDocument/2006/relationships/presProps" Target="/ppt/presProps.xml" Id="Rc0adfb70a0784500" /><Relationship Type="http://schemas.openxmlformats.org/officeDocument/2006/relationships/tableStyles" Target="/ppt/tableStyles.xml" Id="R8ade87c3f03c4189" /><Relationship Type="http://schemas.openxmlformats.org/officeDocument/2006/relationships/slide" Target="/ppt/slides/slide1.xml" Id="R55fb2dd38fa64391" /><Relationship Type="http://schemas.openxmlformats.org/officeDocument/2006/relationships/slide" Target="/ppt/slides/slide2.xml" Id="Re8e7c1753a0e444b" /><Relationship Type="http://schemas.openxmlformats.org/officeDocument/2006/relationships/slide" Target="/ppt/slides/slide3.xml" Id="Rc9823a034d624402" /><Relationship Type="http://schemas.openxmlformats.org/officeDocument/2006/relationships/slide" Target="/ppt/slides/slide4.xml" Id="R7e2d7dd4f9024312" /><Relationship Type="http://schemas.openxmlformats.org/officeDocument/2006/relationships/slide" Target="/ppt/slides/slide5.xml" Id="R92b3a82a042742ea" /><Relationship Type="http://schemas.openxmlformats.org/officeDocument/2006/relationships/slide" Target="/ppt/slides/slide6.xml" Id="Rd8bdee2760b749ca" /><Relationship Type="http://schemas.openxmlformats.org/officeDocument/2006/relationships/slide" Target="/ppt/slides/slide7.xml" Id="R23af47fdeae04452" /><Relationship Type="http://schemas.openxmlformats.org/officeDocument/2006/relationships/slide" Target="/ppt/slides/slide8.xml" Id="R615d86f8e58342f5" /><Relationship Type="http://schemas.openxmlformats.org/officeDocument/2006/relationships/slide" Target="/ppt/slides/slide9.xml" Id="R4ae460dba904428a" /><Relationship Type="http://schemas.openxmlformats.org/officeDocument/2006/relationships/slide" Target="/ppt/slides/slide10.xml" Id="R12a42327d6b0468a" /><Relationship Type="http://schemas.openxmlformats.org/officeDocument/2006/relationships/slide" Target="/ppt/slides/slide11.xml" Id="Rb3c8618d83904fcb" /><Relationship Type="http://schemas.openxmlformats.org/officeDocument/2006/relationships/slide" Target="/ppt/slides/slide12.xml" Id="R0a907a7346b94297" /><Relationship Type="http://schemas.openxmlformats.org/officeDocument/2006/relationships/slide" Target="/ppt/slides/slide13.xml" Id="Ra0cabc197de04019" /><Relationship Type="http://schemas.openxmlformats.org/officeDocument/2006/relationships/slide" Target="/ppt/slides/slide14.xml" Id="R1161b38402ef48d5" /><Relationship Type="http://schemas.openxmlformats.org/officeDocument/2006/relationships/slide" Target="/ppt/slides/slide15.xml" Id="Re28fd72e522749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3b91361e0943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ad719caa4e4878" /><Relationship Type="http://schemas.openxmlformats.org/officeDocument/2006/relationships/notesMaster" Target="/ppt/notesMasters/notesMaster1.xml" Id="R10251d38339542a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4081309dac84744" /><Relationship Type="http://schemas.openxmlformats.org/officeDocument/2006/relationships/notesMaster" Target="/ppt/notesMasters/notesMaster1.xml" Id="R7571826dea7f45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f01e71776dc4e47" /><Relationship Type="http://schemas.openxmlformats.org/officeDocument/2006/relationships/notesMaster" Target="/ppt/notesMasters/notesMaster1.xml" Id="R8bebdd07bbba44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a1d5004b7246b6" /><Relationship Type="http://schemas.openxmlformats.org/officeDocument/2006/relationships/notesMaster" Target="/ppt/notesMasters/notesMaster1.xml" Id="R9e6701ca03ee4c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581a0e64c98405e" /><Relationship Type="http://schemas.openxmlformats.org/officeDocument/2006/relationships/notesMaster" Target="/ppt/notesMasters/notesMaster1.xml" Id="R2a21ce1c7d0e493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37189189ea4f96" /><Relationship Type="http://schemas.openxmlformats.org/officeDocument/2006/relationships/notesMaster" Target="/ppt/notesMasters/notesMaster1.xml" Id="R05887302fcc747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4a292c7402495e" /><Relationship Type="http://schemas.openxmlformats.org/officeDocument/2006/relationships/notesMaster" Target="/ppt/notesMasters/notesMaster1.xml" Id="Ra435ac61376443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f812b2468183436c" /><Relationship Type="http://schemas.openxmlformats.org/officeDocument/2006/relationships/notesMaster" Target="/ppt/notesMasters/notesMaster1.xml" Id="R09d94058f71348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11a2aada944d08" /><Relationship Type="http://schemas.openxmlformats.org/officeDocument/2006/relationships/notesMaster" Target="/ppt/notesMasters/notesMaster1.xml" Id="R89802f125b794f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4cfa118eb6e43eb" /><Relationship Type="http://schemas.openxmlformats.org/officeDocument/2006/relationships/notesMaster" Target="/ppt/notesMasters/notesMaster1.xml" Id="R6edce11668474c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52b94bad48468c" /><Relationship Type="http://schemas.openxmlformats.org/officeDocument/2006/relationships/notesMaster" Target="/ppt/notesMasters/notesMaster1.xml" Id="R8eb767b4be7d4b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9141202227d4222" /><Relationship Type="http://schemas.openxmlformats.org/officeDocument/2006/relationships/notesMaster" Target="/ppt/notesMasters/notesMaster1.xml" Id="R10cd8c54bb5c41a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a1d4f36e9e4b22" /><Relationship Type="http://schemas.openxmlformats.org/officeDocument/2006/relationships/notesMaster" Target="/ppt/notesMasters/notesMaster1.xml" Id="R0ff4a432b3844ef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688eb2a4d64bc7" /><Relationship Type="http://schemas.openxmlformats.org/officeDocument/2006/relationships/notesMaster" Target="/ppt/notesMasters/notesMaster1.xml" Id="R689b326ab2f649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1522faed9214369" /><Relationship Type="http://schemas.openxmlformats.org/officeDocument/2006/relationships/notesMaster" Target="/ppt/notesMasters/notesMaster1.xml" Id="Rd5ccd7cc7d5c49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Inventaire : carte des boissons et vins de Serris, été 2026, page 2. Reprise des 36 fiches de la carte interactive. Domaine Olivier et Domaine Manuel Olivier regroupés sur confirmation du restaurant. Photographie décorative : Domaine Davanture, site du Bureau Interprofessionnel des Vins de Bourgogne, https://www.vins-bourgogne.fr/gallery_images/site/25259/26019/63353.JPG. Elle ne représente pas tous les domaines de la carte.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Totaux issus des 36 fiches du restaurant : 24 rouges, 6 blancs, 4 rosés et 2 champagnes. Les descriptifs suivants synthétisent les fiches existantes. Les millésimes servis ne sont pas précisés dans le menu.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 Javeaux</a:t>
            </a:r>
          </a:p>
          <a:p xmlns:a="http://schemas.openxmlformats.org/drawingml/2006/main">
            <a:r>
              <a:t>Producteur non précisé sur la carte</a:t>
            </a:r>
          </a:p>
          <a:p xmlns:a="http://schemas.openxmlformats.org/drawingml/2006/main">
            <a:r>
              <a:t>Val de Loire · AOC Saint-Nicolas-de-Bourgueil</a:t>
            </a:r>
          </a:p>
          <a:p xmlns:a="http://schemas.openxmlformats.org/drawingml/2006/main">
            <a:r>
              <a:t>Rouge fruité, fin et soyeux.</a:t>
            </a:r>
          </a:p>
          <a:p xmlns:a="http://schemas.openxmlformats.org/drawingml/2006/main">
            <a:r>
              <a:t>Cépages : À confirmer</a:t>
            </a:r>
          </a:p>
          <a:p xmlns:a="http://schemas.openxmlformats.org/drawingml/2006/main">
            <a:r>
              <a:t>Référence : https://www.ofilats.fr/a-emporter</a:t>
            </a:r>
          </a:p>
          <a:p xmlns:a="http://schemas.openxmlformats.org/drawingml/2006/main">
            <a:r>
              <a:t/>
            </a:r>
          </a:p>
          <a:p xmlns:a="http://schemas.openxmlformats.org/drawingml/2006/main">
            <a:r>
              <a:t>Cuvée de Bruyn · Vieilles Vignes</a:t>
            </a:r>
          </a:p>
          <a:p xmlns:a="http://schemas.openxmlformats.org/drawingml/2006/main">
            <a:r>
              <a:t>Domaine du Fondis</a:t>
            </a:r>
          </a:p>
          <a:p xmlns:a="http://schemas.openxmlformats.org/drawingml/2006/main">
            <a:r>
              <a:t>Val de Loire · AOP Saumur-Champigny</a:t>
            </a:r>
          </a:p>
          <a:p xmlns:a="http://schemas.openxmlformats.org/drawingml/2006/main">
            <a:r>
              <a:t>Rouge aux fruits rouges mûrs et aux épices douces. Une bouche ronde, de la matière et une fraîcheur persistante.</a:t>
            </a:r>
          </a:p>
          <a:p xmlns:a="http://schemas.openxmlformats.org/drawingml/2006/main">
            <a:r>
              <a:t>Cépages : Cabernet franc</a:t>
            </a:r>
          </a:p>
          <a:p xmlns:a="http://schemas.openxmlformats.org/drawingml/2006/main">
            <a:r>
              <a:t>Référence : https://trestresvins.com/produit/domaine-du-fondis-saumur-champigny-2018-cuvee-vieilles-vignes-de-bruyn-rouge-75-cl/</a:t>
            </a:r>
          </a:p>
          <a:p xmlns:a="http://schemas.openxmlformats.org/drawingml/2006/main">
            <a:r>
              <a:t>Millésime de la référence : 2022</a:t>
            </a:r>
          </a:p>
          <a:p xmlns:a="http://schemas.openxmlformats.org/drawingml/2006/main">
            <a:r>
              <a:t/>
            </a:r>
          </a:p>
          <a:p xmlns:a="http://schemas.openxmlformats.org/drawingml/2006/main">
            <a:r>
              <a:t>Amaranthe</a:t>
            </a:r>
          </a:p>
          <a:p xmlns:a="http://schemas.openxmlformats.org/drawingml/2006/main">
            <a:r>
              <a:t>Baudry &amp; Dutour</a:t>
            </a:r>
          </a:p>
          <a:p xmlns:a="http://schemas.openxmlformats.org/drawingml/2006/main">
            <a:r>
              <a:t>Val de Loire · AOC Chinon</a:t>
            </a:r>
          </a:p>
          <a:p xmlns:a="http://schemas.openxmlformats.org/drawingml/2006/main">
            <a:r>
              <a:t>Un chinon souple et accessible, porté par des fruits rouges frais. Une touche de réglisse complète ce profil gourmand, pensé pour être apprécié dans sa jeunesse.</a:t>
            </a:r>
          </a:p>
          <a:p xmlns:a="http://schemas.openxmlformats.org/drawingml/2006/main">
            <a:r>
              <a:t>Cépages : Cabernet franc</a:t>
            </a:r>
          </a:p>
          <a:p xmlns:a="http://schemas.openxmlformats.org/drawingml/2006/main">
            <a:r>
              <a:t>Référence : https://www.baudry-dutour.fr/en/produit/amaranthe/</a:t>
            </a:r>
          </a:p>
          <a:p xmlns:a="http://schemas.openxmlformats.org/drawingml/2006/main">
            <a:r>
              <a:t>Millésime de la référence : 2024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Monsieur Pinard</a:t>
            </a:r>
          </a:p>
          <a:p xmlns:a="http://schemas.openxmlformats.org/drawingml/2006/main">
            <a:r>
              <a:t>Vignerons d’Estézargues</a:t>
            </a:r>
          </a:p>
          <a:p xmlns:a="http://schemas.openxmlformats.org/drawingml/2006/main">
            <a:r>
              <a:t>Vallée du Rhône · AOC Côtes du Rhône</a:t>
            </a:r>
          </a:p>
          <a:p xmlns:a="http://schemas.openxmlformats.org/drawingml/2006/main">
            <a:r>
              <a:t>Un rouge expressif, fruité et épicé. La bouche est charnue tout en restant souple et fraîche, avec un équilibre facile à associer aux grillades.</a:t>
            </a:r>
          </a:p>
          <a:p xmlns:a="http://schemas.openxmlformats.org/drawingml/2006/main">
            <a:r>
              <a:t>Cépages : Grenache, cinsault, carignan, syrah</a:t>
            </a:r>
          </a:p>
          <a:p xmlns:a="http://schemas.openxmlformats.org/drawingml/2006/main">
            <a:r>
              <a:t>Référence : https://www.troisfoisvin.com/produit/cave-en-ligne/vignerons-destezargues-cotes-du-rhone-2024-cuvee-des-galets/</a:t>
            </a:r>
          </a:p>
          <a:p xmlns:a="http://schemas.openxmlformats.org/drawingml/2006/main">
            <a:r>
              <a:t>Millésime de la référence : 2024</a:t>
            </a:r>
          </a:p>
          <a:p xmlns:a="http://schemas.openxmlformats.org/drawingml/2006/main">
            <a:r>
              <a:t>Monsieur Pinard et la Cuvée des Galets désignent le même vin, confirmé par le restaurant le 4 octobre 2026.</a:t>
            </a:r>
          </a:p>
          <a:p xmlns:a="http://schemas.openxmlformats.org/drawingml/2006/main">
            <a:r>
              <a:t/>
            </a:r>
          </a:p>
          <a:p xmlns:a="http://schemas.openxmlformats.org/drawingml/2006/main">
            <a:r>
              <a:t>Calunas</a:t>
            </a:r>
          </a:p>
          <a:p xmlns:a="http://schemas.openxmlformats.org/drawingml/2006/main">
            <a:r>
              <a:t>Cave de Tain</a:t>
            </a:r>
          </a:p>
          <a:p xmlns:a="http://schemas.openxmlformats.org/drawingml/2006/main">
            <a:r>
              <a:t>Vallée du Rhône · AOP Crozes-Hermitage</a:t>
            </a:r>
          </a:p>
          <a:p xmlns:a="http://schemas.openxmlformats.org/drawingml/2006/main">
            <a:r>
              <a:t>La syrah exprime des fruits rouges, du poivre et une nuance de pivoine. La bouche est vive, avec des tanins souples et une finale sur la groseille et les épices.</a:t>
            </a:r>
          </a:p>
          <a:p xmlns:a="http://schemas.openxmlformats.org/drawingml/2006/main">
            <a:r>
              <a:t>Cépages : Syrah</a:t>
            </a:r>
          </a:p>
          <a:p xmlns:a="http://schemas.openxmlformats.org/drawingml/2006/main">
            <a:r>
              <a:t>Référence : https://vincod.com/R2C0HF/get/tech-sheet</a:t>
            </a:r>
          </a:p>
          <a:p xmlns:a="http://schemas.openxmlformats.org/drawingml/2006/main">
            <a:r>
              <a:t>Millésime de la référence : 2024</a:t>
            </a:r>
          </a:p>
          <a:p xmlns:a="http://schemas.openxmlformats.org/drawingml/2006/main">
            <a:r>
              <a:t/>
            </a:r>
          </a:p>
          <a:p xmlns:a="http://schemas.openxmlformats.org/drawingml/2006/main">
            <a:r>
              <a:t>Cuvée des Galets</a:t>
            </a:r>
          </a:p>
          <a:p xmlns:a="http://schemas.openxmlformats.org/drawingml/2006/main">
            <a:r>
              <a:t>Vignerons d’Estézargues</a:t>
            </a:r>
          </a:p>
          <a:p xmlns:a="http://schemas.openxmlformats.org/drawingml/2006/main">
            <a:r>
              <a:t>Vallée du Rhône · AOC Côtes du Rhône</a:t>
            </a:r>
          </a:p>
          <a:p xmlns:a="http://schemas.openxmlformats.org/drawingml/2006/main">
            <a:r>
              <a:t>Un rouge expressif, fruité et épicé. La bouche est charnue tout en restant souple et fraîche, avec un équilibre facile à associer aux grillades.</a:t>
            </a:r>
          </a:p>
          <a:p xmlns:a="http://schemas.openxmlformats.org/drawingml/2006/main">
            <a:r>
              <a:t>Cépages : Grenache, cinsault, carignan, syrah</a:t>
            </a:r>
          </a:p>
          <a:p xmlns:a="http://schemas.openxmlformats.org/drawingml/2006/main">
            <a:r>
              <a:t>Référence : https://www.troisfoisvin.com/produit/cave-en-ligne/vignerons-destezargues-cotes-du-rhone-2024-cuvee-des-galets/</a:t>
            </a:r>
          </a:p>
          <a:p xmlns:a="http://schemas.openxmlformats.org/drawingml/2006/main">
            <a:r>
              <a:t>Millésime de la référence : 2024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 de l’Oratoire des Papes</a:t>
            </a:r>
          </a:p>
          <a:p xmlns:a="http://schemas.openxmlformats.org/drawingml/2006/main">
            <a:r>
              <a:t>L’Oratoire des Papes</a:t>
            </a:r>
          </a:p>
          <a:p xmlns:a="http://schemas.openxmlformats.org/drawingml/2006/main">
            <a:r>
              <a:t>Vallée du Rhône · AOC Châteauneuf-du-Pape</a:t>
            </a:r>
          </a:p>
          <a:p xmlns:a="http://schemas.openxmlformats.org/drawingml/2006/main">
            <a:r>
              <a:t>Framboise, groseille et myrtille, complétées de notes florales et de réglisse. Un rouge harmonieux, profond et délicat.</a:t>
            </a:r>
          </a:p>
          <a:p xmlns:a="http://schemas.openxmlformats.org/drawingml/2006/main">
            <a:r>
              <a:t>Cépages : Grenache, mourvèdre, syrah, cinsault</a:t>
            </a:r>
          </a:p>
          <a:p xmlns:a="http://schemas.openxmlformats.org/drawingml/2006/main">
            <a:r>
              <a:t>Référence : https://loratoiredespapes.fr/nos-cuvees/</a:t>
            </a:r>
          </a:p>
          <a:p xmlns:a="http://schemas.openxmlformats.org/drawingml/2006/main">
            <a:r>
              <a:t>Millésime de la référence : 2023</a:t>
            </a:r>
          </a:p>
          <a:p xmlns:a="http://schemas.openxmlformats.org/drawingml/2006/main">
            <a:r>
              <a:t>Précision éditoriale : La fiche actuelle du producteur emploie le nom « L’Oratoire des Papes Rouge ». Le nom de la carte du restaurant est conservé.</a:t>
            </a:r>
          </a:p>
          <a:p xmlns:a="http://schemas.openxmlformats.org/drawingml/2006/main">
            <a:r>
              <a:t/>
            </a:r>
          </a:p>
          <a:p xmlns:a="http://schemas.openxmlformats.org/drawingml/2006/main">
            <a:r>
              <a:t>Le Fauquet</a:t>
            </a:r>
          </a:p>
          <a:p xmlns:a="http://schemas.openxmlformats.org/drawingml/2006/main">
            <a:r>
              <a:t>Domaine de la Fourmone</a:t>
            </a:r>
          </a:p>
          <a:p xmlns:a="http://schemas.openxmlformats.org/drawingml/2006/main">
            <a:r>
              <a:t>Vallée du Rhône · AOP Gigondas</a:t>
            </a:r>
          </a:p>
          <a:p xmlns:a="http://schemas.openxmlformats.org/drawingml/2006/main">
            <a:r>
              <a:t>Un rouge intense aux accents de garrigue, de thym et de laurier. La framboise et la grenade accompagnent des tanins élégants ; la finale garde une fraîcheur mentholée.</a:t>
            </a:r>
          </a:p>
          <a:p xmlns:a="http://schemas.openxmlformats.org/drawingml/2006/main">
            <a:r>
              <a:t>Cépages : Grenache, syrah</a:t>
            </a:r>
          </a:p>
          <a:p xmlns:a="http://schemas.openxmlformats.org/drawingml/2006/main">
            <a:r>
              <a:t>Référence : https://www.domaine-la-fourmone.com/le-fauquet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Harmonie de Gascogne</a:t>
            </a:r>
          </a:p>
          <a:p xmlns:a="http://schemas.openxmlformats.org/drawingml/2006/main">
            <a:r>
              <a:t>Domaine de Pellehaut</a:t>
            </a:r>
          </a:p>
          <a:p xmlns:a="http://schemas.openxmlformats.org/drawingml/2006/main">
            <a:r>
              <a:t>Sud-Ouest · Montréal-du-Gers · IGP Côtes de Gascogne</a:t>
            </a:r>
          </a:p>
          <a:p xmlns:a="http://schemas.openxmlformats.org/drawingml/2006/main">
            <a:r>
              <a:t>Un rouge souple et fruité, autour de la fraise, de la framboise et du cassis. Une touche poivrée et des tanins soyeux accompagnent sa légèreté.</a:t>
            </a:r>
          </a:p>
          <a:p xmlns:a="http://schemas.openxmlformats.org/drawingml/2006/main">
            <a:r>
              <a:t>Cépages : Assemblage gascon : merlot, tannat, syrah, cabernet sauvignon, malbec, pinot noir</a:t>
            </a:r>
          </a:p>
          <a:p xmlns:a="http://schemas.openxmlformats.org/drawingml/2006/main">
            <a:r>
              <a:t>Référence : https://www.pellehaut.com/fr/l-esprit-gascon/2-harmonie-de-gascogne-rouge.html</a:t>
            </a:r>
          </a:p>
          <a:p xmlns:a="http://schemas.openxmlformats.org/drawingml/2006/main">
            <a:r>
              <a:t>Millésime de la référence : 2025</a:t>
            </a:r>
          </a:p>
          <a:p xmlns:a="http://schemas.openxmlformats.org/drawingml/2006/main">
            <a:r>
              <a:t/>
            </a:r>
          </a:p>
          <a:p xmlns:a="http://schemas.openxmlformats.org/drawingml/2006/main">
            <a:r>
              <a:t>L’Été Gascon</a:t>
            </a:r>
          </a:p>
          <a:p xmlns:a="http://schemas.openxmlformats.org/drawingml/2006/main">
            <a:r>
              <a:t>Domaine de Pellehaut</a:t>
            </a:r>
          </a:p>
          <a:p xmlns:a="http://schemas.openxmlformats.org/drawingml/2006/main">
            <a:r>
              <a:t>Sud-Ouest · Montréal-du-Gers · IGP Côtes de Gascogne</a:t>
            </a:r>
          </a:p>
          <a:p xmlns:a="http://schemas.openxmlformats.org/drawingml/2006/main">
            <a:r>
              <a:t>Un blanc moelleux aux notes de pêche, d’ananas et de pamplemousse. La douceur est soutenue par de la fraîcheur pour préserver l’équilibre.</a:t>
            </a:r>
          </a:p>
          <a:p xmlns:a="http://schemas.openxmlformats.org/drawingml/2006/main">
            <a:r>
              <a:t>Cépages : Gros manseng, chardonnay</a:t>
            </a:r>
          </a:p>
          <a:p xmlns:a="http://schemas.openxmlformats.org/drawingml/2006/main">
            <a:r>
              <a:t>Référence : https://www.pellehaut.com/fr/index.php?controller=attachment&amp;id_attachment=199</a:t>
            </a:r>
          </a:p>
          <a:p xmlns:a="http://schemas.openxmlformats.org/drawingml/2006/main">
            <a:r>
              <a:t>Millésime de la référence : 2025</a:t>
            </a:r>
          </a:p>
          <a:p xmlns:a="http://schemas.openxmlformats.org/drawingml/2006/main">
            <a:r>
              <a:t/>
            </a:r>
          </a:p>
          <a:p xmlns:a="http://schemas.openxmlformats.org/drawingml/2006/main">
            <a:r>
              <a:t>Les Pieds dans le Sable</a:t>
            </a:r>
          </a:p>
          <a:p xmlns:a="http://schemas.openxmlformats.org/drawingml/2006/main">
            <a:r>
              <a:t>Domaine La Pointe</a:t>
            </a:r>
          </a:p>
          <a:p xmlns:a="http://schemas.openxmlformats.org/drawingml/2006/main">
            <a:r>
              <a:t>Sud-Ouest · Capbreton · IGP Landes</a:t>
            </a:r>
          </a:p>
          <a:p xmlns:a="http://schemas.openxmlformats.org/drawingml/2006/main">
            <a:r>
              <a:t>Un blanc sec, frais et aromatique, évoquant les fruits exotiques, les agrumes et la poire. Une sensation saline accompagne la finale.</a:t>
            </a:r>
          </a:p>
          <a:p xmlns:a="http://schemas.openxmlformats.org/drawingml/2006/main">
            <a:r>
              <a:t>Cépages : Gros manseng, chardonnay, chenin</a:t>
            </a:r>
          </a:p>
          <a:p xmlns:a="http://schemas.openxmlformats.org/drawingml/2006/main">
            <a:r>
              <a:t>Référence : https://simplementvin.com/week-end-cie/130-les-pieds-dans-le-sable-blanc.html</a:t>
            </a:r>
          </a:p>
          <a:p xmlns:a="http://schemas.openxmlformats.org/drawingml/2006/main">
            <a:r>
              <a:t>Millésime de la référence : 2025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Beaujolais-Villages</a:t>
            </a:r>
          </a:p>
          <a:p xmlns:a="http://schemas.openxmlformats.org/drawingml/2006/main">
            <a:r>
              <a:t>Manoir du Carra</a:t>
            </a:r>
          </a:p>
          <a:p xmlns:a="http://schemas.openxmlformats.org/drawingml/2006/main">
            <a:r>
              <a:t>Beaujolais et Lyonnais · AOC Beaujolais-Villages</a:t>
            </a:r>
          </a:p>
          <a:p xmlns:a="http://schemas.openxmlformats.org/drawingml/2006/main">
            <a:r>
              <a:t>Rouge léger et élégant, centré sur les fruits rouges. Un gamay fruité issu de vieilles vignes.</a:t>
            </a:r>
          </a:p>
          <a:p xmlns:a="http://schemas.openxmlformats.org/drawingml/2006/main">
            <a:r>
              <a:t>Cépages : Gamay</a:t>
            </a:r>
          </a:p>
          <a:p xmlns:a="http://schemas.openxmlformats.org/drawingml/2006/main">
            <a:r>
              <a:t>Référence : https://levino.be/fr/produit/manoir-du-carra-beaujolais-villages/</a:t>
            </a:r>
          </a:p>
          <a:p xmlns:a="http://schemas.openxmlformats.org/drawingml/2006/main">
            <a:r>
              <a:t>Millésime de la référence : 2022</a:t>
            </a:r>
          </a:p>
          <a:p xmlns:a="http://schemas.openxmlformats.org/drawingml/2006/main">
            <a:r>
              <a:t/>
            </a:r>
          </a:p>
          <a:p xmlns:a="http://schemas.openxmlformats.org/drawingml/2006/main">
            <a:r>
              <a:t>Les Grandes Mises · Côte du Py</a:t>
            </a:r>
          </a:p>
          <a:p xmlns:a="http://schemas.openxmlformats.org/drawingml/2006/main">
            <a:r>
              <a:t>Mommessin</a:t>
            </a:r>
          </a:p>
          <a:p xmlns:a="http://schemas.openxmlformats.org/drawingml/2006/main">
            <a:r>
              <a:t>Beaujolais et Lyonnais · AOC Morgon · Côte du Py</a:t>
            </a:r>
          </a:p>
          <a:p xmlns:a="http://schemas.openxmlformats.org/drawingml/2006/main">
            <a:r>
              <a:t>Des fruits noirs, une touche florale et des épices. La bouche associe une sensation minérale, des tanins soyeux et une belle persistance.</a:t>
            </a:r>
          </a:p>
          <a:p xmlns:a="http://schemas.openxmlformats.org/drawingml/2006/main">
            <a:r>
              <a:t>Cépages : Gamay</a:t>
            </a:r>
          </a:p>
          <a:p xmlns:a="http://schemas.openxmlformats.org/drawingml/2006/main">
            <a:r>
              <a:t>Référence : https://ft.boisset.fr/fr/mommessin.m-131/morgon-cote-du-py.v-9139.html?id_millesime=57</a:t>
            </a:r>
          </a:p>
          <a:p xmlns:a="http://schemas.openxmlformats.org/drawingml/2006/main">
            <a:r>
              <a:t>Millésime de la référence : 2024</a:t>
            </a:r>
          </a:p>
          <a:p xmlns:a="http://schemas.openxmlformats.org/drawingml/2006/main">
            <a:r>
              <a:t>Précision éditoriale : La carte écrit « Côte de Py » ; le nom utilisé par le producteur est « Côte du Py ». Le repère correspond à Morgon, sans contour du climat.</a:t>
            </a:r>
          </a:p>
          <a:p xmlns:a="http://schemas.openxmlformats.org/drawingml/2006/main">
            <a:r>
              <a:t/>
            </a:r>
          </a:p>
          <a:p xmlns:a="http://schemas.openxmlformats.org/drawingml/2006/main">
            <a:r>
              <a:t>Bourgogne Pinot noir</a:t>
            </a:r>
          </a:p>
          <a:p xmlns:a="http://schemas.openxmlformats.org/drawingml/2006/main">
            <a:r>
              <a:t>Domaine des Terres Dorées · Jean-Paul Brun</a:t>
            </a:r>
          </a:p>
          <a:p xmlns:a="http://schemas.openxmlformats.org/drawingml/2006/main">
            <a:r>
              <a:t>Beaujolais · domaine à Charnay · AOC Bourgogne</a:t>
            </a:r>
          </a:p>
          <a:p xmlns:a="http://schemas.openxmlformats.org/drawingml/2006/main">
            <a:r>
              <a:t>Pinot noir fruité, frais et souple.</a:t>
            </a:r>
          </a:p>
          <a:p xmlns:a="http://schemas.openxmlformats.org/drawingml/2006/main">
            <a:r>
              <a:t>Cépages : Pinot noir</a:t>
            </a:r>
          </a:p>
          <a:p xmlns:a="http://schemas.openxmlformats.org/drawingml/2006/main">
            <a:r>
              <a:t>Référence : https://www.saq.com/fr/14234377</a:t>
            </a:r>
          </a:p>
          <a:p xmlns:a="http://schemas.openxmlformats.org/drawingml/2006/main">
            <a:r>
              <a:t>Millésime de la référence : 2025</a:t>
            </a:r>
          </a:p>
          <a:p xmlns:a="http://schemas.openxmlformats.org/drawingml/2006/main">
            <a:r>
              <a:t>Précision éditoriale : Classé « Bourgogne » sur la carte du restaurant. Le domaine se trouve à Charnay, dans le Beaujolais ; le repère indique ce secteur, sans affirmer la provenance parcellaire des raisins.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Exception</a:t>
            </a:r>
          </a:p>
          <a:p xmlns:a="http://schemas.openxmlformats.org/drawingml/2006/main">
            <a:r>
              <a:t>Les Déesses Muettes · Vignobles des 3 Châteaux</a:t>
            </a:r>
          </a:p>
          <a:p xmlns:a="http://schemas.openxmlformats.org/drawingml/2006/main">
            <a:r>
              <a:t>Languedoc · AOP Pic Saint-Loup</a:t>
            </a:r>
          </a:p>
          <a:p xmlns:a="http://schemas.openxmlformats.org/drawingml/2006/main">
            <a:r>
              <a:t>Un nez riche, avec un boisé discret. En bouche, les fruits noirs, les épices et la réglisse se mêlent à une texture ronde et à des tanins soyeux.</a:t>
            </a:r>
          </a:p>
          <a:p xmlns:a="http://schemas.openxmlformats.org/drawingml/2006/main">
            <a:r>
              <a:t>Cépages : Syrah, grenache</a:t>
            </a:r>
          </a:p>
          <a:p xmlns:a="http://schemas.openxmlformats.org/drawingml/2006/main">
            <a:r>
              <a:t>Référence : https://vd3c.fr/wp-content/uploads/2022/02/Les-Deesses-Muettes-Exception.pdf</a:t>
            </a:r>
          </a:p>
          <a:p xmlns:a="http://schemas.openxmlformats.org/drawingml/2006/main">
            <a:r>
              <a:t/>
            </a:r>
          </a:p>
          <a:p xmlns:a="http://schemas.openxmlformats.org/drawingml/2006/main">
            <a:r>
              <a:t>La Pompadour</a:t>
            </a:r>
          </a:p>
          <a:p xmlns:a="http://schemas.openxmlformats.org/drawingml/2006/main">
            <a:r>
              <a:t>Cave de Castelmaure</a:t>
            </a:r>
          </a:p>
          <a:p xmlns:a="http://schemas.openxmlformats.org/drawingml/2006/main">
            <a:r>
              <a:t>Languedoc · AOC Corbières</a:t>
            </a:r>
          </a:p>
          <a:p xmlns:a="http://schemas.openxmlformats.org/drawingml/2006/main">
            <a:r>
              <a:t>Un profil généreux de fruits rouges mûrs et de griotte, avec un léger accent toasté. La bouche est ample, souple et ronde.</a:t>
            </a:r>
          </a:p>
          <a:p xmlns:a="http://schemas.openxmlformats.org/drawingml/2006/main">
            <a:r>
              <a:t>Cépages : Assemblage à dominante carignan</a:t>
            </a:r>
          </a:p>
          <a:p xmlns:a="http://schemas.openxmlformats.org/drawingml/2006/main">
            <a:r>
              <a:t>Référence : https://www.castelmaure.com/actualite/carcassonne-la-pompadour-de-la-cave-de-castelmaure/</a:t>
            </a:r>
          </a:p>
          <a:p xmlns:a="http://schemas.openxmlformats.org/drawingml/2006/main">
            <a:r>
              <a:t>Précision éditoriale : Présentation publiée en 2022 ; millésime de la dégustation non indiqué.</a:t>
            </a:r>
          </a:p>
          <a:p xmlns:a="http://schemas.openxmlformats.org/drawingml/2006/main">
            <a:r>
              <a:t/>
            </a:r>
          </a:p>
          <a:p xmlns:a="http://schemas.openxmlformats.org/drawingml/2006/main">
            <a:r>
              <a:t>Les Amandiers</a:t>
            </a:r>
          </a:p>
          <a:p xmlns:a="http://schemas.openxmlformats.org/drawingml/2006/main">
            <a:r>
              <a:t>Château Marmorières</a:t>
            </a:r>
          </a:p>
          <a:p xmlns:a="http://schemas.openxmlformats.org/drawingml/2006/main">
            <a:r>
              <a:t>Languedoc · AOC La Clape</a:t>
            </a:r>
          </a:p>
          <a:p xmlns:a="http://schemas.openxmlformats.org/drawingml/2006/main">
            <a:r>
              <a:t>Fruits compotés et herbes aromatiques. Un rouge rond et frais, aux tanins fondus, avec une finale toastée et mentholée.</a:t>
            </a:r>
          </a:p>
          <a:p xmlns:a="http://schemas.openxmlformats.org/drawingml/2006/main">
            <a:r>
              <a:t>Cépages : Syrah, grenache, carignan</a:t>
            </a:r>
          </a:p>
          <a:p xmlns:a="http://schemas.openxmlformats.org/drawingml/2006/main">
            <a:r>
              <a:t>Référence : https://www.hachette-vins.com/guide-vins/les-vins/ch-de-marmorieres-les-amandiers-2020-2023/202360986/</a:t>
            </a:r>
          </a:p>
          <a:p xmlns:a="http://schemas.openxmlformats.org/drawingml/2006/main">
            <a:r>
              <a:t>Millésime de la référence : 2020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Aïgal</a:t>
            </a:r>
          </a:p>
          <a:p xmlns:a="http://schemas.openxmlformats.org/drawingml/2006/main">
            <a:r>
              <a:t>Cave Castelbarry</a:t>
            </a:r>
          </a:p>
          <a:p xmlns:a="http://schemas.openxmlformats.org/drawingml/2006/main">
            <a:r>
              <a:t>Languedoc · AOP Terrasses du Larzac</a:t>
            </a:r>
          </a:p>
          <a:p xmlns:a="http://schemas.openxmlformats.org/drawingml/2006/main">
            <a:r>
              <a:t>Rouge des Terrasses du Larzac, issu d’un assemblage de syrah et de grenache.</a:t>
            </a:r>
          </a:p>
          <a:p xmlns:a="http://schemas.openxmlformats.org/drawingml/2006/main">
            <a:r>
              <a:t>Cépages : Syrah, grenache (répertoire Vivino, à confirmer)</a:t>
            </a:r>
          </a:p>
          <a:p xmlns:a="http://schemas.openxmlformats.org/drawingml/2006/main">
            <a:r>
              <a:t>Référence : https://www.vivino.com/fr/castelbarry-aigal-terrasses-du-larzac/w/5866524</a:t>
            </a:r>
          </a:p>
          <a:p xmlns:a="http://schemas.openxmlformats.org/drawingml/2006/main">
            <a:r>
              <a:t/>
            </a:r>
          </a:p>
          <a:p xmlns:a="http://schemas.openxmlformats.org/drawingml/2006/main">
            <a:r>
              <a:t>L’Oracle Blanc</a:t>
            </a:r>
          </a:p>
          <a:p xmlns:a="http://schemas.openxmlformats.org/drawingml/2006/main">
            <a:r>
              <a:t>Sieur d’Arques</a:t>
            </a:r>
          </a:p>
          <a:p xmlns:a="http://schemas.openxmlformats.org/drawingml/2006/main">
            <a:r>
              <a:t>Languedoc · producteur à Limoux · IGP Pays d’Oc</a:t>
            </a:r>
          </a:p>
          <a:p xmlns:a="http://schemas.openxmlformats.org/drawingml/2006/main">
            <a:r>
              <a:t>Un chardonnay aux notes de pêche, d’abricot et d’agrumes. La bouche est souple et ample, avec un équilibre entre rondeur et fraîcheur.</a:t>
            </a:r>
          </a:p>
          <a:p xmlns:a="http://schemas.openxmlformats.org/drawingml/2006/main">
            <a:r>
              <a:t>Cépages : Chardonnay</a:t>
            </a:r>
          </a:p>
          <a:p xmlns:a="http://schemas.openxmlformats.org/drawingml/2006/main">
            <a:r>
              <a:t>Référence : https://www.cave-gustumo.com/racine/1243-sieur-d-arques-l-oracle-blanc-igp-pays-d-oc.html</a:t>
            </a:r>
          </a:p>
          <a:p xmlns:a="http://schemas.openxmlformats.org/drawingml/2006/main">
            <a:r>
              <a:t/>
            </a:r>
          </a:p>
          <a:p xmlns:a="http://schemas.openxmlformats.org/drawingml/2006/main">
            <a:r>
              <a:t>Gris Blanc</a:t>
            </a:r>
          </a:p>
          <a:p xmlns:a="http://schemas.openxmlformats.org/drawingml/2006/main">
            <a:r>
              <a:t>Gérard Bertrand</a:t>
            </a:r>
          </a:p>
          <a:p xmlns:a="http://schemas.openxmlformats.org/drawingml/2006/main">
            <a:r>
              <a:t>Roussillon · secteur de Tautavel · IGP Pays d’Oc</a:t>
            </a:r>
          </a:p>
          <a:p xmlns:a="http://schemas.openxmlformats.org/drawingml/2006/main">
            <a:r>
              <a:t>Un rosé délicat sur les petits fruits rouges, avec une légère sensation perlante. Sa fraîcheur et sa finale minérale lui donnent un profil léger.</a:t>
            </a:r>
          </a:p>
          <a:p xmlns:a="http://schemas.openxmlformats.org/drawingml/2006/main">
            <a:r>
              <a:t>Cépages : Grenache gris, grenache noir</a:t>
            </a:r>
          </a:p>
          <a:p xmlns:a="http://schemas.openxmlformats.org/drawingml/2006/main">
            <a:r>
              <a:t>Référence : https://www.gerard-bertrand.com/products/gris-blanc-vin-rose</a:t>
            </a:r>
          </a:p>
          <a:p xmlns:a="http://schemas.openxmlformats.org/drawingml/2006/main">
            <a:r>
              <a:t>Millésime de la référence : 2025</a:t>
            </a:r>
          </a:p>
          <a:p xmlns:a="http://schemas.openxmlformats.org/drawingml/2006/main">
            <a:r>
              <a:t>Précision éditoriale : Le menu le range en Languedoc. Le producteur situe principalement ses vignes à Tautavel, dans le Roussillon : c’est ce secteur qui est représenté.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Cuvée Caprice</a:t>
            </a:r>
          </a:p>
          <a:p xmlns:a="http://schemas.openxmlformats.org/drawingml/2006/main">
            <a:r>
              <a:t>Louis Soufflot</a:t>
            </a:r>
          </a:p>
          <a:p xmlns:a="http://schemas.openxmlformats.org/drawingml/2006/main">
            <a:r>
              <a:t>Bourgogne · AOC Coteaux-Bourguignons</a:t>
            </a:r>
          </a:p>
          <a:p xmlns:a="http://schemas.openxmlformats.org/drawingml/2006/main">
            <a:r>
              <a:t>Rouge gourmand aux notes de griotte. Une bouche ronde, fraîche et croquante.</a:t>
            </a:r>
          </a:p>
          <a:p xmlns:a="http://schemas.openxmlformats.org/drawingml/2006/main">
            <a:r>
              <a:t>Cépages : Gamay (fiche 2020)</a:t>
            </a:r>
          </a:p>
          <a:p xmlns:a="http://schemas.openxmlformats.org/drawingml/2006/main">
            <a:r>
              <a:t>Référence : https://www.cavedu28.com/produit/coteaux-bourguignons-2020-cuvee-caprice-domaine-louis-soufflot/</a:t>
            </a:r>
          </a:p>
          <a:p xmlns:a="http://schemas.openxmlformats.org/drawingml/2006/main">
            <a:r>
              <a:t>Millésime de la référence : 2020</a:t>
            </a:r>
          </a:p>
          <a:p xmlns:a="http://schemas.openxmlformats.org/drawingml/2006/main">
            <a:r>
              <a:t/>
            </a:r>
          </a:p>
          <a:p xmlns:a="http://schemas.openxmlformats.org/drawingml/2006/main">
            <a:r>
              <a:t>Hautes Côtes de Nuits · Vieilles Vignes</a:t>
            </a:r>
          </a:p>
          <a:p xmlns:a="http://schemas.openxmlformats.org/drawingml/2006/main">
            <a:r>
              <a:t>Domaine Manuel Olivier</a:t>
            </a:r>
          </a:p>
          <a:p xmlns:a="http://schemas.openxmlformats.org/drawingml/2006/main">
            <a:r>
              <a:t>Bourgogne · AOC Bourgogne Hautes Côtes de Nuits</a:t>
            </a:r>
          </a:p>
          <a:p xmlns:a="http://schemas.openxmlformats.org/drawingml/2006/main">
            <a:r>
              <a:t>Le fruit s’accompagne de nuances fumées, grillées et épicées. La bouche est ample et soyeuse, structurée, avec de la longueur et un boisé perceptible.</a:t>
            </a:r>
          </a:p>
          <a:p xmlns:a="http://schemas.openxmlformats.org/drawingml/2006/main">
            <a:r>
              <a:t>Cépages : Pinot noir</a:t>
            </a:r>
          </a:p>
          <a:p xmlns:a="http://schemas.openxmlformats.org/drawingml/2006/main">
            <a:r>
              <a:t>Référence : https://chai27.com/produit/manuel-olivier-hautes-cotes-de-nuits-vieilles-vignes/</a:t>
            </a:r>
          </a:p>
          <a:p xmlns:a="http://schemas.openxmlformats.org/drawingml/2006/main">
            <a:r>
              <a:t>Millésime de la référence : 2023</a:t>
            </a:r>
          </a:p>
          <a:p xmlns:a="http://schemas.openxmlformats.org/drawingml/2006/main">
            <a:r>
              <a:t>Précision éditoriale : Les lignes « Domaine Olivier » et « Domaine Manuel Olivier » du menu sont regroupées : il s’agit du même vin, comme confirmé par le restaurant.</a:t>
            </a:r>
          </a:p>
          <a:p xmlns:a="http://schemas.openxmlformats.org/drawingml/2006/main">
            <a:r>
              <a:t/>
            </a:r>
          </a:p>
          <a:p xmlns:a="http://schemas.openxmlformats.org/drawingml/2006/main">
            <a:r>
              <a:t>Les Grèves</a:t>
            </a:r>
          </a:p>
          <a:p xmlns:a="http://schemas.openxmlformats.org/drawingml/2006/main">
            <a:r>
              <a:t>Domaine Aegerter</a:t>
            </a:r>
          </a:p>
          <a:p xmlns:a="http://schemas.openxmlformats.org/drawingml/2006/main">
            <a:r>
              <a:t>Bourgogne · AOC Beaune 1er Cru · Les Grèves</a:t>
            </a:r>
          </a:p>
          <a:p xmlns:a="http://schemas.openxmlformats.org/drawingml/2006/main">
            <a:r>
              <a:t>Un profil concentré de fruits rouges et noirs mûrs, de cassis et d’épices, avec des touches de thym. La bouche est dense et volumineuse, prolongée par des tanins intenses.</a:t>
            </a:r>
          </a:p>
          <a:p xmlns:a="http://schemas.openxmlformats.org/drawingml/2006/main">
            <a:r>
              <a:t>Cépages : Pinot noir</a:t>
            </a:r>
          </a:p>
          <a:p xmlns:a="http://schemas.openxmlformats.org/drawingml/2006/main">
            <a:r>
              <a:t>Référence : https://www.aegerter.fr/fr/nos-vins/les-grands-classiques/beaune-1er-cru-les-greves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Domaine Croix de Pomerus</a:t>
            </a:r>
          </a:p>
          <a:p xmlns:a="http://schemas.openxmlformats.org/drawingml/2006/main">
            <a:r>
              <a:t>Domaine Croix de Pomerus</a:t>
            </a:r>
          </a:p>
          <a:p xmlns:a="http://schemas.openxmlformats.org/drawingml/2006/main">
            <a:r>
              <a:t>Bordeaux · AOC Lalande-de-Pomerol</a:t>
            </a:r>
          </a:p>
          <a:p xmlns:a="http://schemas.openxmlformats.org/drawingml/2006/main">
            <a:r>
              <a:t>Rouge épicé, poivré et chaleureux.</a:t>
            </a:r>
          </a:p>
          <a:p xmlns:a="http://schemas.openxmlformats.org/drawingml/2006/main">
            <a:r>
              <a:t>Cépages : À confirmer</a:t>
            </a:r>
          </a:p>
          <a:p xmlns:a="http://schemas.openxmlformats.org/drawingml/2006/main">
            <a:r>
              <a:t>Référence : https://static.apidae-tourisme.com/filestore/objets-touristiques/documents/92/234/18147932/PentahotelParisCDGAirport_WebsiteMenu.pdf</a:t>
            </a:r>
          </a:p>
          <a:p xmlns:a="http://schemas.openxmlformats.org/drawingml/2006/main">
            <a:r>
              <a:t/>
            </a:r>
          </a:p>
          <a:p xmlns:a="http://schemas.openxmlformats.org/drawingml/2006/main">
            <a:r>
              <a:t>Clos des Confidences</a:t>
            </a:r>
          </a:p>
          <a:p xmlns:a="http://schemas.openxmlformats.org/drawingml/2006/main">
            <a:r>
              <a:t>Clos des Confidences</a:t>
            </a:r>
          </a:p>
          <a:p xmlns:a="http://schemas.openxmlformats.org/drawingml/2006/main">
            <a:r>
              <a:t>Bordeaux · AOC Saint-Émilion Grand Cru</a:t>
            </a:r>
          </a:p>
          <a:p xmlns:a="http://schemas.openxmlformats.org/drawingml/2006/main">
            <a:r>
              <a:t>Fruits rouges, cassis, violette et notes poivrées. Un rouge concentré, avec une expression minérale.</a:t>
            </a:r>
          </a:p>
          <a:p xmlns:a="http://schemas.openxmlformats.org/drawingml/2006/main">
            <a:r>
              <a:t>Cépages : Merlot, cabernet sauvignon (encépagement du domaine)</a:t>
            </a:r>
          </a:p>
          <a:p xmlns:a="http://schemas.openxmlformats.org/drawingml/2006/main">
            <a:r>
              <a:t>Référence : https://vertdevin.com/vins/clos-des-confidences-2018-saint-emilion-grand-cru/</a:t>
            </a:r>
          </a:p>
          <a:p xmlns:a="http://schemas.openxmlformats.org/drawingml/2006/main">
            <a:r>
              <a:t>Millésime de la référence : 2018</a:t>
            </a:r>
          </a:p>
          <a:p xmlns:a="http://schemas.openxmlformats.org/drawingml/2006/main">
            <a:r>
              <a:t>Précision éditoriale : Description d’une dégustation en primeur d’avril 2019. Elle ne préjuge pas de l’évolution de la bouteille servie.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Fleur de Pédesclaux</a:t>
            </a:r>
          </a:p>
          <a:p xmlns:a="http://schemas.openxmlformats.org/drawingml/2006/main">
            <a:r>
              <a:t>Château Pédesclaux · second vin</a:t>
            </a:r>
          </a:p>
          <a:p xmlns:a="http://schemas.openxmlformats.org/drawingml/2006/main">
            <a:r>
              <a:t>Bordeaux · AOC Pauillac</a:t>
            </a:r>
          </a:p>
          <a:p xmlns:a="http://schemas.openxmlformats.org/drawingml/2006/main">
            <a:r>
              <a:t>Rouge frais et souple, aux notes de fruits rouges, de violette et de fleurs blanches. Des tanins soyeux et une finale fraîche.</a:t>
            </a:r>
          </a:p>
          <a:p xmlns:a="http://schemas.openxmlformats.org/drawingml/2006/main">
            <a:r>
              <a:t>Cépages : Assemblage bordelais, à dominante merlot selon les millésimes</a:t>
            </a:r>
          </a:p>
          <a:p xmlns:a="http://schemas.openxmlformats.org/drawingml/2006/main">
            <a:r>
              <a:t>Référence : https://www.chateau-pedesclaux.com/wine/fleur-de-pedesclaux/</a:t>
            </a:r>
          </a:p>
          <a:p xmlns:a="http://schemas.openxmlformats.org/drawingml/2006/main">
            <a:r>
              <a:t/>
            </a:r>
          </a:p>
          <a:p xmlns:a="http://schemas.openxmlformats.org/drawingml/2006/main">
            <a:r>
              <a:t>Connétable de Talbot</a:t>
            </a:r>
          </a:p>
          <a:p xmlns:a="http://schemas.openxmlformats.org/drawingml/2006/main">
            <a:r>
              <a:t>Château Talbot · second vin</a:t>
            </a:r>
          </a:p>
          <a:p xmlns:a="http://schemas.openxmlformats.org/drawingml/2006/main">
            <a:r>
              <a:t>Bordeaux · AOC Saint-Julien</a:t>
            </a:r>
          </a:p>
          <a:p xmlns:a="http://schemas.openxmlformats.org/drawingml/2006/main">
            <a:r>
              <a:t>Saint-julien classique et élégant. Une structure bien dessinée et une finale longue et fraîche.</a:t>
            </a:r>
          </a:p>
          <a:p xmlns:a="http://schemas.openxmlformats.org/drawingml/2006/main">
            <a:r>
              <a:t>Cépages : Assemblage bordelais ; proportions selon le millésime</a:t>
            </a:r>
          </a:p>
          <a:p xmlns:a="http://schemas.openxmlformats.org/drawingml/2006/main">
            <a:r>
              <a:t>Référence : https://www.chateau-talbot.com/en/the-wines/</a:t>
            </a:r>
          </a:p>
          <a:p xmlns:a="http://schemas.openxmlformats.org/drawingml/2006/main">
            <a:r>
              <a:t/>
            </a:r>
          </a:p>
          <a:p xmlns:a="http://schemas.openxmlformats.org/drawingml/2006/main">
            <a:r>
              <a:t>Château Haut-Marbuzet</a:t>
            </a:r>
          </a:p>
          <a:p xmlns:a="http://schemas.openxmlformats.org/drawingml/2006/main">
            <a:r>
              <a:t>Château Haut-Marbuzet</a:t>
            </a:r>
          </a:p>
          <a:p xmlns:a="http://schemas.openxmlformats.org/drawingml/2006/main">
            <a:r>
              <a:t>Bordeaux · AOC Saint-Estèphe</a:t>
            </a:r>
          </a:p>
          <a:p xmlns:a="http://schemas.openxmlformats.org/drawingml/2006/main">
            <a:r>
              <a:t>Fruits noirs, épices et boisé affirmé. Une matière dense, une structure tannique marquée et une finale persistante.</a:t>
            </a:r>
          </a:p>
          <a:p xmlns:a="http://schemas.openxmlformats.org/drawingml/2006/main">
            <a:r>
              <a:t>Cépages : Cabernet, merlot (fiche du distributeur)</a:t>
            </a:r>
          </a:p>
          <a:p xmlns:a="http://schemas.openxmlformats.org/drawingml/2006/main">
            <a:r>
              <a:t>Référence : https://jean-merlaut.com/catalogue-des-vins/4029-chateau-haut-marbuzet-2021.html</a:t>
            </a:r>
          </a:p>
          <a:p xmlns:a="http://schemas.openxmlformats.org/drawingml/2006/main">
            <a:r>
              <a:t>Millésime de la référence : 2021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Château Nicot</a:t>
            </a:r>
          </a:p>
          <a:p xmlns:a="http://schemas.openxmlformats.org/drawingml/2006/main">
            <a:r>
              <a:t>Vignobles Dubourg</a:t>
            </a:r>
          </a:p>
          <a:p xmlns:a="http://schemas.openxmlformats.org/drawingml/2006/main">
            <a:r>
              <a:t>Bordeaux · AOC Entre-deux-Mers</a:t>
            </a:r>
          </a:p>
          <a:p xmlns:a="http://schemas.openxmlformats.org/drawingml/2006/main">
            <a:r>
              <a:t>Pêche jaune et agrumes. Un blanc frais et équilibré, avec une légère sensation perlante.</a:t>
            </a:r>
          </a:p>
          <a:p xmlns:a="http://schemas.openxmlformats.org/drawingml/2006/main">
            <a:r>
              <a:t>Cépages : À confirmer pour le millésime servi</a:t>
            </a:r>
          </a:p>
          <a:p xmlns:a="http://schemas.openxmlformats.org/drawingml/2006/main">
            <a:r>
              <a:t>Référence : https://www.hachette-vins.com/guide-vins/les-vins/ch-nicot-2022-2024/202478001/</a:t>
            </a:r>
          </a:p>
          <a:p xmlns:a="http://schemas.openxmlformats.org/drawingml/2006/main">
            <a:r>
              <a:t>Millésime de la référence : 2022</a:t>
            </a:r>
          </a:p>
          <a:p xmlns:a="http://schemas.openxmlformats.org/drawingml/2006/main">
            <a:r>
              <a:t/>
            </a:r>
          </a:p>
          <a:p xmlns:a="http://schemas.openxmlformats.org/drawingml/2006/main">
            <a:r>
              <a:t>Le Champ des Vignes</a:t>
            </a:r>
          </a:p>
          <a:p xmlns:a="http://schemas.openxmlformats.org/drawingml/2006/main">
            <a:r>
              <a:t>Joseph Mellot</a:t>
            </a:r>
          </a:p>
          <a:p xmlns:a="http://schemas.openxmlformats.org/drawingml/2006/main">
            <a:r>
              <a:t>Val de Loire · AOC Pouilly-Fumé</a:t>
            </a:r>
          </a:p>
          <a:p xmlns:a="http://schemas.openxmlformats.org/drawingml/2006/main">
            <a:r>
              <a:t>Agrumes, fruits blancs, genêt et verveine. Un blanc qui associe volume, tension et finale zestée.</a:t>
            </a:r>
          </a:p>
          <a:p xmlns:a="http://schemas.openxmlformats.org/drawingml/2006/main">
            <a:r>
              <a:t>Cépages : Sauvignon blanc</a:t>
            </a:r>
          </a:p>
          <a:p xmlns:a="http://schemas.openxmlformats.org/drawingml/2006/main">
            <a:r>
              <a:t>Référence : https://josephmellot.com/produit/le-chant-des-vignes-blanc-2025/</a:t>
            </a:r>
          </a:p>
          <a:p xmlns:a="http://schemas.openxmlformats.org/drawingml/2006/main">
            <a:r>
              <a:t>Millésime de la référence : 2025</a:t>
            </a:r>
          </a:p>
          <a:p xmlns:a="http://schemas.openxmlformats.org/drawingml/2006/main">
            <a:r>
              <a:t>Précision éditoriale : Le menu indique « Le Champ des Vignes ». La cuvée trouvée chez Joseph Mellot s’appelle « Le Chant des Vignes » : probable coquille à confirmer sur la bouteille. Description rattachée à cette correspondance probable.</a:t>
            </a:r>
          </a:p>
          <a:p xmlns:a="http://schemas.openxmlformats.org/drawingml/2006/main">
            <a:r>
              <a:t/>
            </a:r>
          </a:p>
          <a:p xmlns:a="http://schemas.openxmlformats.org/drawingml/2006/main">
            <a:r>
              <a:t>Vibrant</a:t>
            </a:r>
          </a:p>
          <a:p xmlns:a="http://schemas.openxmlformats.org/drawingml/2006/main">
            <a:r>
              <a:t>La Chablisienne</a:t>
            </a:r>
          </a:p>
          <a:p xmlns:a="http://schemas.openxmlformats.org/drawingml/2006/main">
            <a:r>
              <a:t>Bourgogne · AOC Petit Chablis</a:t>
            </a:r>
          </a:p>
          <a:p xmlns:a="http://schemas.openxmlformats.org/drawingml/2006/main">
            <a:r>
              <a:t>Ananas, pomme verte et touche iodée. Les agrumes apportent une sensation vive, fraîche et équilibrée.</a:t>
            </a:r>
          </a:p>
          <a:p xmlns:a="http://schemas.openxmlformats.org/drawingml/2006/main">
            <a:r>
              <a:t>Cépages : Chardonnay</a:t>
            </a:r>
          </a:p>
          <a:p xmlns:a="http://schemas.openxmlformats.org/drawingml/2006/main">
            <a:r>
              <a:t>Référence : https://chablisienne.com/en/vibrant-277.html?___from_store=fr&amp;___store=en</a:t>
            </a:r>
          </a:p>
          <a:p xmlns:a="http://schemas.openxmlformats.org/drawingml/2006/main">
            <a:r>
              <a:t>Millésime de la référence : 2022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Favorite</a:t>
            </a:r>
          </a:p>
          <a:p xmlns:a="http://schemas.openxmlformats.org/drawingml/2006/main">
            <a:r>
              <a:t>Domaine Grandpré</a:t>
            </a:r>
          </a:p>
          <a:p xmlns:a="http://schemas.openxmlformats.org/drawingml/2006/main">
            <a:r>
              <a:t>Provence · AOP Côtes de Provence</a:t>
            </a:r>
          </a:p>
          <a:p xmlns:a="http://schemas.openxmlformats.org/drawingml/2006/main">
            <a:r>
              <a:t>Rosé aux notes de pamplemousse, de fleurs blanches et de menthe. La fraîcheur des agrumes se prolonge en finale.</a:t>
            </a:r>
          </a:p>
          <a:p xmlns:a="http://schemas.openxmlformats.org/drawingml/2006/main">
            <a:r>
              <a:t>Cépages : Mourvèdre, cinsault, grenache (fiche 2008)</a:t>
            </a:r>
          </a:p>
          <a:p xmlns:a="http://schemas.openxmlformats.org/drawingml/2006/main">
            <a:r>
              <a:t>Référence : https://www.hachette-vins.com/guide-vins/les-vins/domaine-de-grandpre-cuvee-favorite-2008-2010/20106826/</a:t>
            </a:r>
          </a:p>
          <a:p xmlns:a="http://schemas.openxmlformats.org/drawingml/2006/main">
            <a:r>
              <a:t>Millésime de la référence : 2008</a:t>
            </a:r>
          </a:p>
          <a:p xmlns:a="http://schemas.openxmlformats.org/drawingml/2006/main">
            <a:r>
              <a:t>Précision éditoriale : Source ancienne : elle sert de repère historique, pas de fiche du millésime actuellement servi.</a:t>
            </a:r>
          </a:p>
          <a:p xmlns:a="http://schemas.openxmlformats.org/drawingml/2006/main">
            <a:r>
              <a:t/>
            </a:r>
          </a:p>
          <a:p xmlns:a="http://schemas.openxmlformats.org/drawingml/2006/main">
            <a:r>
              <a:t>Château de Brégançon</a:t>
            </a:r>
          </a:p>
          <a:p xmlns:a="http://schemas.openxmlformats.org/drawingml/2006/main">
            <a:r>
              <a:t>Château de Brégançon</a:t>
            </a:r>
          </a:p>
          <a:p xmlns:a="http://schemas.openxmlformats.org/drawingml/2006/main">
            <a:r>
              <a:t>Provence · AOP Côtes de Provence · Cru classé</a:t>
            </a:r>
          </a:p>
          <a:p xmlns:a="http://schemas.openxmlformats.org/drawingml/2006/main">
            <a:r>
              <a:t>Rosé de Provence issu du château de Brégançon, cru classé.</a:t>
            </a:r>
          </a:p>
          <a:p xmlns:a="http://schemas.openxmlformats.org/drawingml/2006/main">
            <a:r>
              <a:t>Cépages : À confirmer selon la cuvée</a:t>
            </a:r>
          </a:p>
          <a:p xmlns:a="http://schemas.openxmlformats.org/drawingml/2006/main">
            <a:r>
              <a:t>Référence : https://www.chateau-de-bregancon.com/</a:t>
            </a:r>
          </a:p>
          <a:p xmlns:a="http://schemas.openxmlformats.org/drawingml/2006/main">
            <a:r>
              <a:t/>
            </a:r>
          </a:p>
          <a:p xmlns:a="http://schemas.openxmlformats.org/drawingml/2006/main">
            <a:r>
              <a:t>Domaine Casa Rossa</a:t>
            </a:r>
          </a:p>
          <a:p xmlns:a="http://schemas.openxmlformats.org/drawingml/2006/main">
            <a:r>
              <a:t>Domaine Casa Rossa</a:t>
            </a:r>
          </a:p>
          <a:p xmlns:a="http://schemas.openxmlformats.org/drawingml/2006/main">
            <a:r>
              <a:t>Corse · IGP Île de Beauté</a:t>
            </a:r>
          </a:p>
          <a:p xmlns:a="http://schemas.openxmlformats.org/drawingml/2006/main">
            <a:r>
              <a:t>Des fruits rouges, notamment fraise et groseille, accompagnés de notes florales. La bouche est souple et ronde, avec de la fraîcheur et une touche saline en finale.</a:t>
            </a:r>
          </a:p>
          <a:p xmlns:a="http://schemas.openxmlformats.org/drawingml/2006/main">
            <a:r>
              <a:t>Cépages : Cépages corses ; assemblage à confirmer</a:t>
            </a:r>
          </a:p>
          <a:p xmlns:a="http://schemas.openxmlformats.org/drawingml/2006/main">
            <a:r>
              <a:t>Référence : https://www.comptoirdesvignes.fr/igp-ile-de-beaute-rose-casa-rossa-2025-bouteille-verre-perdu-0-75l-par-6-1800335600.html</a:t>
            </a:r>
          </a:p>
          <a:p xmlns:a="http://schemas.openxmlformats.org/drawingml/2006/main">
            <a:r>
              <a:t>Millésime de la référence : 2025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Louis Constant Brut</a:t>
            </a:r>
          </a:p>
          <a:p xmlns:a="http://schemas.openxmlformats.org/drawingml/2006/main">
            <a:r>
              <a:t>Louis Constant</a:t>
            </a:r>
          </a:p>
          <a:p xmlns:a="http://schemas.openxmlformats.org/drawingml/2006/main">
            <a:r>
              <a:t>Champagne · AOC Champagne</a:t>
            </a:r>
          </a:p>
          <a:p xmlns:a="http://schemas.openxmlformats.org/drawingml/2006/main">
            <a:r>
              <a:t>Champagne brut fruité, complexe et équilibré.</a:t>
            </a:r>
          </a:p>
          <a:p xmlns:a="http://schemas.openxmlformats.org/drawingml/2006/main">
            <a:r>
              <a:t>Cépages : À confirmer</a:t>
            </a:r>
          </a:p>
          <a:p xmlns:a="http://schemas.openxmlformats.org/drawingml/2006/main">
            <a:r>
              <a:t>Référence : https://restaurant-pimprenelle.com/wp-content/uploads/2025/11/Menu-Pimprenelle-hiver-25-26.pdf</a:t>
            </a:r>
          </a:p>
          <a:p xmlns:a="http://schemas.openxmlformats.org/drawingml/2006/main">
            <a:r>
              <a:t/>
            </a:r>
          </a:p>
          <a:p xmlns:a="http://schemas.openxmlformats.org/drawingml/2006/main">
            <a:r>
              <a:t>Cordon Rouge Brut</a:t>
            </a:r>
          </a:p>
          <a:p xmlns:a="http://schemas.openxmlformats.org/drawingml/2006/main">
            <a:r>
              <a:t>G.H. Mumm</a:t>
            </a:r>
          </a:p>
          <a:p xmlns:a="http://schemas.openxmlformats.org/drawingml/2006/main">
            <a:r>
              <a:t>Champagne · AOC Champagne</a:t>
            </a:r>
          </a:p>
          <a:p xmlns:a="http://schemas.openxmlformats.org/drawingml/2006/main">
            <a:r>
              <a:t>Des fruits blancs et jaunes, des touches de litchi et d’ananas, puis des notes de brioche et de praliné. L’attaque est fraîche ; la bouche conjugue rondeur et fruit.</a:t>
            </a:r>
          </a:p>
          <a:p xmlns:a="http://schemas.openxmlformats.org/drawingml/2006/main">
            <a:r>
              <a:t>Cépages : Pinot noir, chardonnay, meunier</a:t>
            </a:r>
          </a:p>
          <a:p xmlns:a="http://schemas.openxmlformats.org/drawingml/2006/main">
            <a:r>
              <a:t>Référence : https://www.mumm.com/fr-fr/produit/cordon-rouge-nouveau-packaging/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92696aa2d5468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b8aaf7138c49ce" /><Relationship Type="http://schemas.openxmlformats.org/officeDocument/2006/relationships/slideLayout" Target="/ppt/slideLayouts/slideLayout1.xml" Id="Rd6b37fb2ff33441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b37fb2ff33441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5db8b7e540f4764" /><Relationship Type="http://schemas.openxmlformats.org/officeDocument/2006/relationships/image" Target="/ppt/media/image.jpeg" Id="Raa5ebbe32eb34484" /><Relationship Type="http://schemas.openxmlformats.org/officeDocument/2006/relationships/image" Target="/ppt/media/image.svg" Id="Rdf2152b9f0e94548" /><Relationship Type="http://schemas.openxmlformats.org/officeDocument/2006/relationships/notesSlide" Target="/ppt/notesSlides/notesSlide1.xml" Id="R489e8aaf15814d5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b869631073f4f91" /><Relationship Type="http://schemas.openxmlformats.org/officeDocument/2006/relationships/notesSlide" Target="/ppt/notesSlides/notesSlide2.xml" Id="R30d4ccc69db2470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91af4518d5144eb" /><Relationship Type="http://schemas.openxmlformats.org/officeDocument/2006/relationships/notesSlide" Target="/ppt/notesSlides/notesSlide3.xml" Id="R6d16fdf24b4d43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8c113c6fa6d4e1e" /><Relationship Type="http://schemas.openxmlformats.org/officeDocument/2006/relationships/notesSlide" Target="/ppt/notesSlides/notesSlide4.xml" Id="Rc721fc21477d44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a2f1df85c954af7" /><Relationship Type="http://schemas.openxmlformats.org/officeDocument/2006/relationships/notesSlide" Target="/ppt/notesSlides/notesSlide5.xml" Id="R3e275a4a61b84e1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d38e068db964ff0" /><Relationship Type="http://schemas.openxmlformats.org/officeDocument/2006/relationships/notesSlide" Target="/ppt/notesSlides/notesSlide6.xml" Id="R6cdfbf1cc1914a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88c2e3166194029" /><Relationship Type="http://schemas.openxmlformats.org/officeDocument/2006/relationships/notesSlide" Target="/ppt/notesSlides/notesSlide7.xml" Id="R43eea6e22cd445e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ccb762622174237" /><Relationship Type="http://schemas.openxmlformats.org/officeDocument/2006/relationships/notesSlide" Target="/ppt/notesSlides/notesSlide8.xml" Id="R1c380c87405b400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1c0570cc6744fa9" /><Relationship Type="http://schemas.openxmlformats.org/officeDocument/2006/relationships/notesSlide" Target="/ppt/notesSlides/notesSlide9.xml" Id="R61c008561c6a40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26f6785ae874304" /><Relationship Type="http://schemas.openxmlformats.org/officeDocument/2006/relationships/notesSlide" Target="/ppt/notesSlides/notesSlide10.xml" Id="Ra75763ef37984e7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2519f1d36454d99" /><Relationship Type="http://schemas.openxmlformats.org/officeDocument/2006/relationships/notesSlide" Target="/ppt/notesSlides/notesSlide11.xml" Id="R58f95dbd2bac4b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f7f2454851244f4" /><Relationship Type="http://schemas.openxmlformats.org/officeDocument/2006/relationships/notesSlide" Target="/ppt/notesSlides/notesSlide12.xml" Id="Rbab532bc117a49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dd54a7914f04343" /><Relationship Type="http://schemas.openxmlformats.org/officeDocument/2006/relationships/notesSlide" Target="/ppt/notesSlides/notesSlide13.xml" Id="R959de72ec8564aa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9cfb801c9b94232" /><Relationship Type="http://schemas.openxmlformats.org/officeDocument/2006/relationships/notesSlide" Target="/ppt/notesSlides/notesSlide14.xml" Id="R80fa61f26c7549b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00c7e8082194a5e" /><Relationship Type="http://schemas.openxmlformats.org/officeDocument/2006/relationships/notesSlide" Target="/ppt/notesSlides/notesSlide15.xml" Id="R3119db45268c4e9b" /></Relationships>
</file>

<file path=ppt/slides/slide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a5ebbe32eb34484"/>
          <a:srcRect xmlns:a="http://schemas.openxmlformats.org/drawingml/2006/main" l="26530" t="0" r="26530" b="0"/>
          <a:stretch xmlns:a="http://schemas.openxmlformats.org/drawingml/2006/main">
            <a:fillRect l="0" t="0" r="0" b="0"/>
          </a:stretch>
        </p:blipFill>
        <p:spPr>
          <a:xfrm xmlns:a="http://schemas.openxmlformats.org/drawingml/2006/main">
            <a:off x="6457950" y="0"/>
            <a:ext cx="5734050" cy="6858000"/>
          </a:xfrm>
          <a:prstGeom xmlns:a="http://schemas.openxmlformats.org/drawingml/2006/main" prst="rect">
            <a:avLst/>
          </a:prstGeom>
        </p:spPr>
      </p:pic>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a5ebbe32eb34484">
            <a:extLst>
              <a:ext uri="{96DAC541-7B7A-43D3-8B79-37D633B846F1}">
                <asvg:svgBlip xmlns:asvg="http://schemas.microsoft.com/office/drawing/2016/SVG/main" r:embed="Rdf2152b9f0e94548"/>
              </a:ext>
            </a:extLst>
          </a:blip>
          <a:stretch xmlns:a="http://schemas.openxmlformats.org/drawingml/2006/main"/>
        </p:blipFill>
        <p:spPr>
          <a:xfrm xmlns:a="http://schemas.openxmlformats.org/drawingml/2006/main">
            <a:off x="742950" y="647700"/>
            <a:ext cx="1476375" cy="1047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E39D51A-FC63-44D1-8A6E-3D5D5CC88D1C}"/>
              </a:ext>
            </a:extLst>
          </p:cNvPr>
          <p:cNvSpPr>
            <a:spLocks xmlns:a="http://schemas.openxmlformats.org/drawingml/2006/main" noGrp="1"/>
          </p:cNvSpPr>
          <p:nvPr/>
        </p:nvSpPr>
        <p:spPr>
          <a:xfrm xmlns:a="http://schemas.openxmlformats.org/drawingml/2006/main">
            <a:off x="685800" y="2571750"/>
            <a:ext cx="5619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950" b="0">
                <a:solidFill>
                  <a:srgbClr val="293B31"/>
                </a:solidFill>
                <a:latin typeface="Arial"/>
                <a:ea typeface="Arial"/>
                <a:cs typeface="Arial"/>
              </a:defRPr>
            </a:pPr>
            <a:r>
              <a:rPr sz="4950" b="0">
                <a:solidFill>
                  <a:srgbClr val="293B31"/>
                </a:solidFill>
                <a:latin typeface="Arial"/>
                <a:ea typeface="Arial"/>
                <a:cs typeface="Arial"/>
              </a:rPr>
              <a:t>Les vins</a:t>
            </a:r>
          </a:p>
          <a:p xmlns:a="http://schemas.openxmlformats.org/drawingml/2006/main">
            <a:pPr>
              <a:buNone/>
              <a:defRPr sz="4950" b="0">
                <a:solidFill>
                  <a:srgbClr val="293B31"/>
                </a:solidFill>
                <a:latin typeface="Arial"/>
                <a:ea typeface="Arial"/>
                <a:cs typeface="Arial"/>
              </a:defRPr>
            </a:pPr>
            <a:r>
              <a:rPr sz="4950" b="0">
                <a:solidFill>
                  <a:srgbClr val="293B31"/>
                </a:solidFill>
                <a:latin typeface="Arial"/>
                <a:ea typeface="Arial"/>
                <a:cs typeface="Arial"/>
              </a:rPr>
              <a:t>de notre carte</a:t>
            </a:r>
          </a:p>
        </p:txBody>
      </p:sp>
      <p:sp>
        <p:nvSpPr>
          <p:cNvPr id="4" name="">
            <a:extLst xmlns:a="http://schemas.openxmlformats.org/drawingml/2006/main">
              <a:ext uri="{FF2B5EF4-FFF2-40B4-BE49-F238E27FC236}">
                <a16:creationId xmlns:a16="http://schemas.microsoft.com/office/drawing/2014/main" id="{B4F9368B-4340-402C-9821-904C112A1FEE}"/>
              </a:ext>
            </a:extLst>
          </p:cNvPr>
          <p:cNvSpPr>
            <a:spLocks xmlns:a="http://schemas.openxmlformats.org/drawingml/2006/main" noGrp="1"/>
          </p:cNvSpPr>
          <p:nvPr/>
        </p:nvSpPr>
        <p:spPr>
          <a:xfrm xmlns:a="http://schemas.openxmlformats.org/drawingml/2006/main">
            <a:off x="742950" y="4762500"/>
            <a:ext cx="5048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91364C"/>
                </a:solidFill>
                <a:latin typeface="Arial"/>
                <a:ea typeface="Arial"/>
                <a:cs typeface="Arial"/>
              </a:defRPr>
            </a:pPr>
            <a:r>
              <a:rPr sz="1950" b="0">
                <a:solidFill>
                  <a:srgbClr val="91364C"/>
                </a:solidFill>
                <a:latin typeface="Arial"/>
                <a:ea typeface="Arial"/>
                <a:cs typeface="Arial"/>
              </a:rPr>
              <a:t>Serris</a:t>
            </a:r>
          </a:p>
          <a:p xmlns:a="http://schemas.openxmlformats.org/drawingml/2006/main">
            <a:pPr>
              <a:buNone/>
              <a:defRPr sz="1950" b="0">
                <a:solidFill>
                  <a:srgbClr val="91364C"/>
                </a:solidFill>
                <a:latin typeface="Arial"/>
                <a:ea typeface="Arial"/>
                <a:cs typeface="Arial"/>
              </a:defRPr>
            </a:pPr>
            <a:r>
              <a:rPr sz="1950" b="0">
                <a:solidFill>
                  <a:srgbClr val="91364C"/>
                </a:solidFill>
                <a:latin typeface="Arial"/>
                <a:ea typeface="Arial"/>
                <a:cs typeface="Arial"/>
              </a:rPr>
              <a:t>36 références à connaître</a:t>
            </a:r>
          </a:p>
        </p:txBody>
      </p:sp>
      <p:sp>
        <p:nvSpPr>
          <p:cNvPr id="5" name="">
            <a:extLst xmlns:a="http://schemas.openxmlformats.org/drawingml/2006/main">
              <a:ext uri="{FF2B5EF4-FFF2-40B4-BE49-F238E27FC236}">
                <a16:creationId xmlns:a16="http://schemas.microsoft.com/office/drawing/2014/main" id="{2940B54A-F9A2-40EC-9B1F-7DB86080CA71}"/>
              </a:ext>
            </a:extLst>
          </p:cNvPr>
          <p:cNvSpPr>
            <a:spLocks xmlns:a="http://schemas.openxmlformats.org/drawingml/2006/main" noGrp="1"/>
          </p:cNvSpPr>
          <p:nvPr/>
        </p:nvSpPr>
        <p:spPr>
          <a:xfrm xmlns:a="http://schemas.openxmlformats.org/drawingml/2006/main">
            <a:off x="742950" y="609600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0">
                <a:solidFill>
                  <a:srgbClr val="6C746A"/>
                </a:solidFill>
                <a:latin typeface="Arial"/>
                <a:ea typeface="Arial"/>
                <a:cs typeface="Arial"/>
              </a:defRPr>
            </a:pPr>
            <a:r>
              <a:rPr sz="1500" b="0">
                <a:solidFill>
                  <a:srgbClr val="6C746A"/>
                </a:solidFill>
                <a:latin typeface="Arial"/>
                <a:ea typeface="Arial"/>
                <a:cs typeface="Arial"/>
              </a:rPr>
              <a:t>Carte des vins été 2026</a:t>
            </a:r>
          </a:p>
        </p:txBody>
      </p:sp>
    </p:spTree>
    <p:extLst>
      <p:ext uri="{BB962C8B-B14F-4D97-AF65-F5344CB8AC3E}">
        <p14:creationId xmlns:p14="http://schemas.microsoft.com/office/powerpoint/2010/main" val="1637638422"/>
      </p:ext>
    </p:extLst>
  </p:cSld>
</p:sld>
</file>

<file path=ppt/slides/slide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C15ED12-5B8D-455E-8F0E-84C662D5F5A2}"/>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Les repères de la carte</a:t>
            </a:r>
          </a:p>
        </p:txBody>
      </p:sp>
      <p:sp>
        <p:nvSpPr>
          <p:cNvPr id="2" name="">
            <a:extLst xmlns:a="http://schemas.openxmlformats.org/drawingml/2006/main">
              <a:ext uri="{FF2B5EF4-FFF2-40B4-BE49-F238E27FC236}">
                <a16:creationId xmlns:a16="http://schemas.microsoft.com/office/drawing/2014/main" id="{E2FF8E11-34DD-4AA4-80C5-C86EE04202D9}"/>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559A5E68-E59A-46E0-BD52-5B4810FE33C6}"/>
              </a:ext>
            </a:extLst>
          </p:cNvPr>
          <p:cNvSpPr>
            <a:spLocks xmlns:a="http://schemas.openxmlformats.org/drawingml/2006/main" noGrp="1"/>
          </p:cNvSpPr>
          <p:nvPr/>
        </p:nvSpPr>
        <p:spPr>
          <a:xfrm xmlns:a="http://schemas.openxmlformats.org/drawingml/2006/main">
            <a:off x="762000" y="1857375"/>
            <a:ext cx="2381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300" b="0">
                <a:solidFill>
                  <a:srgbClr val="91364C"/>
                </a:solidFill>
                <a:latin typeface="Arial"/>
                <a:ea typeface="Arial"/>
                <a:cs typeface="Arial"/>
              </a:defRPr>
            </a:pPr>
            <a:r>
              <a:rPr sz="6300" b="0">
                <a:solidFill>
                  <a:srgbClr val="91364C"/>
                </a:solidFill>
                <a:latin typeface="Arial"/>
                <a:ea typeface="Arial"/>
                <a:cs typeface="Arial"/>
              </a:rPr>
              <a:t>24</a:t>
            </a:r>
          </a:p>
        </p:txBody>
      </p:sp>
      <p:sp>
        <p:nvSpPr>
          <p:cNvPr id="4" name="">
            <a:extLst xmlns:a="http://schemas.openxmlformats.org/drawingml/2006/main">
              <a:ext uri="{FF2B5EF4-FFF2-40B4-BE49-F238E27FC236}">
                <a16:creationId xmlns:a16="http://schemas.microsoft.com/office/drawing/2014/main" id="{EA0AE907-8ECB-43CA-8491-4F20AB13F84E}"/>
              </a:ext>
            </a:extLst>
          </p:cNvPr>
          <p:cNvSpPr>
            <a:spLocks xmlns:a="http://schemas.openxmlformats.org/drawingml/2006/main" noGrp="1"/>
          </p:cNvSpPr>
          <p:nvPr/>
        </p:nvSpPr>
        <p:spPr>
          <a:xfrm xmlns:a="http://schemas.openxmlformats.org/drawingml/2006/main">
            <a:off x="762000" y="3000375"/>
            <a:ext cx="238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91364C"/>
                </a:solidFill>
                <a:latin typeface="Arial"/>
                <a:ea typeface="Arial"/>
                <a:cs typeface="Arial"/>
              </a:defRPr>
            </a:pPr>
            <a:r>
              <a:rPr sz="2100" b="0">
                <a:solidFill>
                  <a:srgbClr val="91364C"/>
                </a:solidFill>
                <a:latin typeface="Arial"/>
                <a:ea typeface="Arial"/>
                <a:cs typeface="Arial"/>
              </a:rPr>
              <a:t>rouges</a:t>
            </a:r>
          </a:p>
        </p:txBody>
      </p:sp>
      <p:sp>
        <p:nvSpPr>
          <p:cNvPr id="5" name="">
            <a:extLst xmlns:a="http://schemas.openxmlformats.org/drawingml/2006/main">
              <a:ext uri="{FF2B5EF4-FFF2-40B4-BE49-F238E27FC236}">
                <a16:creationId xmlns:a16="http://schemas.microsoft.com/office/drawing/2014/main" id="{FEEF1A75-14A2-4CDA-A333-C42AC0245A48}"/>
              </a:ext>
            </a:extLst>
          </p:cNvPr>
          <p:cNvSpPr>
            <a:spLocks xmlns:a="http://schemas.openxmlformats.org/drawingml/2006/main" noGrp="1"/>
          </p:cNvSpPr>
          <p:nvPr/>
        </p:nvSpPr>
        <p:spPr>
          <a:xfrm xmlns:a="http://schemas.openxmlformats.org/drawingml/2006/main">
            <a:off x="3524250" y="1857375"/>
            <a:ext cx="2381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300" b="0">
                <a:solidFill>
                  <a:srgbClr val="8C701E"/>
                </a:solidFill>
                <a:latin typeface="Arial"/>
                <a:ea typeface="Arial"/>
                <a:cs typeface="Arial"/>
              </a:defRPr>
            </a:pPr>
            <a:r>
              <a:rPr sz="6300" b="0">
                <a:solidFill>
                  <a:srgbClr val="8C701E"/>
                </a:solidFill>
                <a:latin typeface="Arial"/>
                <a:ea typeface="Arial"/>
                <a:cs typeface="Arial"/>
              </a:rPr>
              <a:t>6</a:t>
            </a:r>
          </a:p>
        </p:txBody>
      </p:sp>
      <p:sp>
        <p:nvSpPr>
          <p:cNvPr id="6" name="">
            <a:extLst xmlns:a="http://schemas.openxmlformats.org/drawingml/2006/main">
              <a:ext uri="{FF2B5EF4-FFF2-40B4-BE49-F238E27FC236}">
                <a16:creationId xmlns:a16="http://schemas.microsoft.com/office/drawing/2014/main" id="{9EB76D7D-73E1-4EF9-A523-485E12528EB3}"/>
              </a:ext>
            </a:extLst>
          </p:cNvPr>
          <p:cNvSpPr>
            <a:spLocks xmlns:a="http://schemas.openxmlformats.org/drawingml/2006/main" noGrp="1"/>
          </p:cNvSpPr>
          <p:nvPr/>
        </p:nvSpPr>
        <p:spPr>
          <a:xfrm xmlns:a="http://schemas.openxmlformats.org/drawingml/2006/main">
            <a:off x="3524250" y="3000375"/>
            <a:ext cx="238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8C701E"/>
                </a:solidFill>
                <a:latin typeface="Arial"/>
                <a:ea typeface="Arial"/>
                <a:cs typeface="Arial"/>
              </a:defRPr>
            </a:pPr>
            <a:r>
              <a:rPr sz="2100" b="0">
                <a:solidFill>
                  <a:srgbClr val="8C701E"/>
                </a:solidFill>
                <a:latin typeface="Arial"/>
                <a:ea typeface="Arial"/>
                <a:cs typeface="Arial"/>
              </a:rPr>
              <a:t>blancs</a:t>
            </a:r>
          </a:p>
        </p:txBody>
      </p:sp>
      <p:sp>
        <p:nvSpPr>
          <p:cNvPr id="7" name="">
            <a:extLst xmlns:a="http://schemas.openxmlformats.org/drawingml/2006/main">
              <a:ext uri="{FF2B5EF4-FFF2-40B4-BE49-F238E27FC236}">
                <a16:creationId xmlns:a16="http://schemas.microsoft.com/office/drawing/2014/main" id="{84E8EF0D-D919-44CF-9826-A4C8943290D5}"/>
              </a:ext>
            </a:extLst>
          </p:cNvPr>
          <p:cNvSpPr>
            <a:spLocks xmlns:a="http://schemas.openxmlformats.org/drawingml/2006/main" noGrp="1"/>
          </p:cNvSpPr>
          <p:nvPr/>
        </p:nvSpPr>
        <p:spPr>
          <a:xfrm xmlns:a="http://schemas.openxmlformats.org/drawingml/2006/main">
            <a:off x="6286500" y="1857375"/>
            <a:ext cx="2381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300" b="0">
                <a:solidFill>
                  <a:srgbClr val="AD6174"/>
                </a:solidFill>
                <a:latin typeface="Arial"/>
                <a:ea typeface="Arial"/>
                <a:cs typeface="Arial"/>
              </a:defRPr>
            </a:pPr>
            <a:r>
              <a:rPr sz="6300" b="0">
                <a:solidFill>
                  <a:srgbClr val="AD6174"/>
                </a:solidFill>
                <a:latin typeface="Arial"/>
                <a:ea typeface="Arial"/>
                <a:cs typeface="Arial"/>
              </a:rPr>
              <a:t>4</a:t>
            </a:r>
          </a:p>
        </p:txBody>
      </p:sp>
      <p:sp>
        <p:nvSpPr>
          <p:cNvPr id="8" name="">
            <a:extLst xmlns:a="http://schemas.openxmlformats.org/drawingml/2006/main">
              <a:ext uri="{FF2B5EF4-FFF2-40B4-BE49-F238E27FC236}">
                <a16:creationId xmlns:a16="http://schemas.microsoft.com/office/drawing/2014/main" id="{E3D7A2CD-2656-47EC-A719-4CDFE25D7F25}"/>
              </a:ext>
            </a:extLst>
          </p:cNvPr>
          <p:cNvSpPr>
            <a:spLocks xmlns:a="http://schemas.openxmlformats.org/drawingml/2006/main" noGrp="1"/>
          </p:cNvSpPr>
          <p:nvPr/>
        </p:nvSpPr>
        <p:spPr>
          <a:xfrm xmlns:a="http://schemas.openxmlformats.org/drawingml/2006/main">
            <a:off x="6286500" y="3000375"/>
            <a:ext cx="238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AD6174"/>
                </a:solidFill>
                <a:latin typeface="Arial"/>
                <a:ea typeface="Arial"/>
                <a:cs typeface="Arial"/>
              </a:defRPr>
            </a:pPr>
            <a:r>
              <a:rPr sz="2100" b="0">
                <a:solidFill>
                  <a:srgbClr val="AD6174"/>
                </a:solidFill>
                <a:latin typeface="Arial"/>
                <a:ea typeface="Arial"/>
                <a:cs typeface="Arial"/>
              </a:rPr>
              <a:t>rosés</a:t>
            </a:r>
          </a:p>
        </p:txBody>
      </p:sp>
      <p:sp>
        <p:nvSpPr>
          <p:cNvPr id="9" name="">
            <a:extLst xmlns:a="http://schemas.openxmlformats.org/drawingml/2006/main">
              <a:ext uri="{FF2B5EF4-FFF2-40B4-BE49-F238E27FC236}">
                <a16:creationId xmlns:a16="http://schemas.microsoft.com/office/drawing/2014/main" id="{48C3D0A2-E484-480E-9E03-6762FFEFE126}"/>
              </a:ext>
            </a:extLst>
          </p:cNvPr>
          <p:cNvSpPr>
            <a:spLocks xmlns:a="http://schemas.openxmlformats.org/drawingml/2006/main" noGrp="1"/>
          </p:cNvSpPr>
          <p:nvPr/>
        </p:nvSpPr>
        <p:spPr>
          <a:xfrm xmlns:a="http://schemas.openxmlformats.org/drawingml/2006/main">
            <a:off x="9048750" y="1857375"/>
            <a:ext cx="2381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300" b="0">
                <a:solidFill>
                  <a:srgbClr val="637390"/>
                </a:solidFill>
                <a:latin typeface="Arial"/>
                <a:ea typeface="Arial"/>
                <a:cs typeface="Arial"/>
              </a:defRPr>
            </a:pPr>
            <a:r>
              <a:rPr sz="6300" b="0">
                <a:solidFill>
                  <a:srgbClr val="637390"/>
                </a:solidFill>
                <a:latin typeface="Arial"/>
                <a:ea typeface="Arial"/>
                <a:cs typeface="Arial"/>
              </a:rPr>
              <a:t>2</a:t>
            </a:r>
          </a:p>
        </p:txBody>
      </p:sp>
      <p:sp>
        <p:nvSpPr>
          <p:cNvPr id="10" name="">
            <a:extLst xmlns:a="http://schemas.openxmlformats.org/drawingml/2006/main">
              <a:ext uri="{FF2B5EF4-FFF2-40B4-BE49-F238E27FC236}">
                <a16:creationId xmlns:a16="http://schemas.microsoft.com/office/drawing/2014/main" id="{983F7591-DF99-407D-9CE7-71E2530529F9}"/>
              </a:ext>
            </a:extLst>
          </p:cNvPr>
          <p:cNvSpPr>
            <a:spLocks xmlns:a="http://schemas.openxmlformats.org/drawingml/2006/main" noGrp="1"/>
          </p:cNvSpPr>
          <p:nvPr/>
        </p:nvSpPr>
        <p:spPr>
          <a:xfrm xmlns:a="http://schemas.openxmlformats.org/drawingml/2006/main">
            <a:off x="9048750" y="3000375"/>
            <a:ext cx="238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637390"/>
                </a:solidFill>
                <a:latin typeface="Arial"/>
                <a:ea typeface="Arial"/>
                <a:cs typeface="Arial"/>
              </a:defRPr>
            </a:pPr>
            <a:r>
              <a:rPr sz="2100" b="0">
                <a:solidFill>
                  <a:srgbClr val="637390"/>
                </a:solidFill>
                <a:latin typeface="Arial"/>
                <a:ea typeface="Arial"/>
                <a:cs typeface="Arial"/>
              </a:rPr>
              <a:t>champagnes</a:t>
            </a:r>
          </a:p>
        </p:txBody>
      </p:sp>
      <p:sp>
        <p:nvSpPr>
          <p:cNvPr id="11" name="">
            <a:extLst xmlns:a="http://schemas.openxmlformats.org/drawingml/2006/main">
              <a:ext uri="{FF2B5EF4-FFF2-40B4-BE49-F238E27FC236}">
                <a16:creationId xmlns:a16="http://schemas.microsoft.com/office/drawing/2014/main" id="{A7689BA2-D38A-4735-9689-1505DC3EC5D2}"/>
              </a:ext>
            </a:extLst>
          </p:cNvPr>
          <p:cNvSpPr>
            <a:spLocks xmlns:a="http://schemas.openxmlformats.org/drawingml/2006/main" noGrp="1"/>
          </p:cNvSpPr>
          <p:nvPr/>
        </p:nvSpPr>
        <p:spPr>
          <a:xfrm xmlns:a="http://schemas.openxmlformats.org/drawingml/2006/main">
            <a:off x="762000" y="419100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293B31"/>
                </a:solidFill>
                <a:latin typeface="Arial"/>
                <a:ea typeface="Arial"/>
                <a:cs typeface="Arial"/>
              </a:defRPr>
            </a:pPr>
            <a:r>
              <a:rPr sz="2550" b="1">
                <a:solidFill>
                  <a:srgbClr val="293B31"/>
                </a:solidFill>
                <a:latin typeface="Arial"/>
                <a:ea typeface="Arial"/>
                <a:cs typeface="Arial"/>
              </a:rPr>
              <a:t>Pour présenter un vin</a:t>
            </a:r>
          </a:p>
        </p:txBody>
      </p:sp>
      <p:sp>
        <p:nvSpPr>
          <p:cNvPr id="12" name="">
            <a:extLst xmlns:a="http://schemas.openxmlformats.org/drawingml/2006/main">
              <a:ext uri="{FF2B5EF4-FFF2-40B4-BE49-F238E27FC236}">
                <a16:creationId xmlns:a16="http://schemas.microsoft.com/office/drawing/2014/main" id="{41F95D39-BF39-46BB-8670-A11E4D66BFB9}"/>
              </a:ext>
            </a:extLst>
          </p:cNvPr>
          <p:cNvSpPr>
            <a:spLocks xmlns:a="http://schemas.openxmlformats.org/drawingml/2006/main" noGrp="1"/>
          </p:cNvSpPr>
          <p:nvPr/>
        </p:nvSpPr>
        <p:spPr>
          <a:xfrm xmlns:a="http://schemas.openxmlformats.org/drawingml/2006/main">
            <a:off x="762000" y="4857750"/>
            <a:ext cx="10382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6C746A"/>
                </a:solidFill>
                <a:latin typeface="Arial"/>
                <a:ea typeface="Arial"/>
                <a:cs typeface="Arial"/>
              </a:defRPr>
            </a:pPr>
            <a:r>
              <a:rPr sz="2250" b="0">
                <a:solidFill>
                  <a:srgbClr val="6C746A"/>
                </a:solidFill>
                <a:latin typeface="Arial"/>
                <a:ea typeface="Arial"/>
                <a:cs typeface="Arial"/>
              </a:rPr>
              <a:t>Son nom et son appellation situent le vin.</a:t>
            </a:r>
          </a:p>
          <a:p xmlns:a="http://schemas.openxmlformats.org/drawingml/2006/main">
            <a:pPr>
              <a:buNone/>
              <a:defRPr sz="2250" b="0">
                <a:solidFill>
                  <a:srgbClr val="6C746A"/>
                </a:solidFill>
                <a:latin typeface="Arial"/>
                <a:ea typeface="Arial"/>
                <a:cs typeface="Arial"/>
              </a:defRPr>
            </a:pPr>
            <a:r>
              <a:rPr sz="2250" b="0">
                <a:solidFill>
                  <a:srgbClr val="6C746A"/>
                </a:solidFill>
                <a:latin typeface="Arial"/>
                <a:ea typeface="Arial"/>
                <a:cs typeface="Arial"/>
              </a:rPr>
              <a:t>Quelques mots sur le fruit, la fraîcheur ou la texture aident le client à choisir.</a:t>
            </a:r>
          </a:p>
        </p:txBody>
      </p:sp>
    </p:spTree>
    <p:extLst>
      <p:ext uri="{BB962C8B-B14F-4D97-AF65-F5344CB8AC3E}">
        <p14:creationId xmlns:p14="http://schemas.microsoft.com/office/powerpoint/2010/main" val="476300311"/>
      </p:ext>
    </p:extLst>
  </p:cSld>
</p:sld>
</file>

<file path=ppt/slides/slide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4A68124-E107-4DAD-8F5A-D92761DB8221}"/>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Val de Loire</a:t>
            </a:r>
          </a:p>
        </p:txBody>
      </p:sp>
      <p:sp>
        <p:nvSpPr>
          <p:cNvPr id="2" name="">
            <a:extLst xmlns:a="http://schemas.openxmlformats.org/drawingml/2006/main">
              <a:ext uri="{FF2B5EF4-FFF2-40B4-BE49-F238E27FC236}">
                <a16:creationId xmlns:a16="http://schemas.microsoft.com/office/drawing/2014/main" id="{A9DC033C-747F-42E6-8B0E-81C2AB27EC28}"/>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03</a:t>
            </a:r>
          </a:p>
        </p:txBody>
      </p:sp>
      <p:sp>
        <p:nvSpPr>
          <p:cNvPr id="3" name="">
            <a:extLst xmlns:a="http://schemas.openxmlformats.org/drawingml/2006/main">
              <a:ext uri="{FF2B5EF4-FFF2-40B4-BE49-F238E27FC236}">
                <a16:creationId xmlns:a16="http://schemas.microsoft.com/office/drawing/2014/main" id="{627BB15B-2854-43CD-AE4A-9B5A7B85A228}"/>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AEA5C869-5FDE-4E38-949C-25370A405C6A}"/>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Les Javeaux</a:t>
            </a:r>
          </a:p>
        </p:txBody>
      </p:sp>
      <p:sp>
        <p:nvSpPr>
          <p:cNvPr id="5" name="">
            <a:extLst xmlns:a="http://schemas.openxmlformats.org/drawingml/2006/main">
              <a:ext uri="{FF2B5EF4-FFF2-40B4-BE49-F238E27FC236}">
                <a16:creationId xmlns:a16="http://schemas.microsoft.com/office/drawing/2014/main" id="{1AFE4D07-C9E6-46D8-BB72-E3FD3814CBEB}"/>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Saint-Nicolas-de-Bourgueil</a:t>
            </a:r>
          </a:p>
        </p:txBody>
      </p:sp>
      <p:sp>
        <p:nvSpPr>
          <p:cNvPr id="6" name="">
            <a:extLst xmlns:a="http://schemas.openxmlformats.org/drawingml/2006/main">
              <a:ext uri="{FF2B5EF4-FFF2-40B4-BE49-F238E27FC236}">
                <a16:creationId xmlns:a16="http://schemas.microsoft.com/office/drawing/2014/main" id="{1B77AAC9-152D-49A8-BA6A-9E7D988B67C5}"/>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Fruité, fin et soyeux.</a:t>
            </a:r>
          </a:p>
        </p:txBody>
      </p:sp>
      <p:sp>
        <p:nvSpPr>
          <p:cNvPr id="7" name="">
            <a:extLst xmlns:a="http://schemas.openxmlformats.org/drawingml/2006/main">
              <a:ext uri="{FF2B5EF4-FFF2-40B4-BE49-F238E27FC236}">
                <a16:creationId xmlns:a16="http://schemas.microsoft.com/office/drawing/2014/main" id="{966A1A11-04FB-4F2A-B023-51176D4B8F29}"/>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8" name="">
            <a:extLst xmlns:a="http://schemas.openxmlformats.org/drawingml/2006/main">
              <a:ext uri="{FF2B5EF4-FFF2-40B4-BE49-F238E27FC236}">
                <a16:creationId xmlns:a16="http://schemas.microsoft.com/office/drawing/2014/main" id="{7484FDFA-1C43-4908-99D0-E1E0349C8C4C}"/>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Cuvée de Bruyn</a:t>
            </a:r>
          </a:p>
        </p:txBody>
      </p:sp>
      <p:sp>
        <p:nvSpPr>
          <p:cNvPr id="9" name="">
            <a:extLst xmlns:a="http://schemas.openxmlformats.org/drawingml/2006/main">
              <a:ext uri="{FF2B5EF4-FFF2-40B4-BE49-F238E27FC236}">
                <a16:creationId xmlns:a16="http://schemas.microsoft.com/office/drawing/2014/main" id="{EC770DF8-6A50-47AD-B2FE-4E2A62E7AC40}"/>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AOP Saumur-Champigny</a:t>
            </a:r>
          </a:p>
        </p:txBody>
      </p:sp>
      <p:sp>
        <p:nvSpPr>
          <p:cNvPr id="10" name="">
            <a:extLst xmlns:a="http://schemas.openxmlformats.org/drawingml/2006/main">
              <a:ext uri="{FF2B5EF4-FFF2-40B4-BE49-F238E27FC236}">
                <a16:creationId xmlns:a16="http://schemas.microsoft.com/office/drawing/2014/main" id="{7E533CB7-F45E-496B-8A31-65E5CC961022}"/>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du Fondis</a:t>
            </a:r>
          </a:p>
        </p:txBody>
      </p:sp>
      <p:sp>
        <p:nvSpPr>
          <p:cNvPr id="11" name="">
            <a:extLst xmlns:a="http://schemas.openxmlformats.org/drawingml/2006/main">
              <a:ext uri="{FF2B5EF4-FFF2-40B4-BE49-F238E27FC236}">
                <a16:creationId xmlns:a16="http://schemas.microsoft.com/office/drawing/2014/main" id="{035AC13C-5C0D-4E60-A1DA-EA5BA80CAC35}"/>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mûrs, épices douces. Rondeur et fraîcheur.</a:t>
            </a:r>
          </a:p>
        </p:txBody>
      </p:sp>
      <p:sp>
        <p:nvSpPr>
          <p:cNvPr id="12" name="">
            <a:extLst xmlns:a="http://schemas.openxmlformats.org/drawingml/2006/main">
              <a:ext uri="{FF2B5EF4-FFF2-40B4-BE49-F238E27FC236}">
                <a16:creationId xmlns:a16="http://schemas.microsoft.com/office/drawing/2014/main" id="{1B2CAC99-9EE3-4598-81CD-F6E1F40702FD}"/>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3" name="">
            <a:extLst xmlns:a="http://schemas.openxmlformats.org/drawingml/2006/main">
              <a:ext uri="{FF2B5EF4-FFF2-40B4-BE49-F238E27FC236}">
                <a16:creationId xmlns:a16="http://schemas.microsoft.com/office/drawing/2014/main" id="{73A55C56-4555-4BB2-811F-490BA15CECAE}"/>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Amaranthe</a:t>
            </a:r>
          </a:p>
        </p:txBody>
      </p:sp>
      <p:sp>
        <p:nvSpPr>
          <p:cNvPr id="14" name="">
            <a:extLst xmlns:a="http://schemas.openxmlformats.org/drawingml/2006/main">
              <a:ext uri="{FF2B5EF4-FFF2-40B4-BE49-F238E27FC236}">
                <a16:creationId xmlns:a16="http://schemas.microsoft.com/office/drawing/2014/main" id="{3445A3C9-813B-49D3-9045-6F330E7D16C6}"/>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Chinon</a:t>
            </a:r>
          </a:p>
        </p:txBody>
      </p:sp>
      <p:sp>
        <p:nvSpPr>
          <p:cNvPr id="15" name="">
            <a:extLst xmlns:a="http://schemas.openxmlformats.org/drawingml/2006/main">
              <a:ext uri="{FF2B5EF4-FFF2-40B4-BE49-F238E27FC236}">
                <a16:creationId xmlns:a16="http://schemas.microsoft.com/office/drawing/2014/main" id="{2C2ECB32-5A1D-4E8B-86C8-093745A34B99}"/>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Baudry &amp; Dutour</a:t>
            </a:r>
          </a:p>
        </p:txBody>
      </p:sp>
      <p:sp>
        <p:nvSpPr>
          <p:cNvPr id="16" name="">
            <a:extLst xmlns:a="http://schemas.openxmlformats.org/drawingml/2006/main">
              <a:ext uri="{FF2B5EF4-FFF2-40B4-BE49-F238E27FC236}">
                <a16:creationId xmlns:a16="http://schemas.microsoft.com/office/drawing/2014/main" id="{170D24B9-EDCC-472B-884C-9A5478D2B94D}"/>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frais, touche de réglisse. Souple et gourmand.</a:t>
            </a:r>
          </a:p>
        </p:txBody>
      </p:sp>
    </p:spTree>
    <p:extLst>
      <p:ext uri="{BB962C8B-B14F-4D97-AF65-F5344CB8AC3E}">
        <p14:creationId xmlns:p14="http://schemas.microsoft.com/office/powerpoint/2010/main" val="965556104"/>
      </p:ext>
    </p:extLst>
  </p:cSld>
</p:sld>
</file>

<file path=ppt/slides/slide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0A5874C-CCD8-4BE7-AFA5-98EF1C03BB7D}"/>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Vallée du Rhône</a:t>
            </a:r>
          </a:p>
        </p:txBody>
      </p:sp>
      <p:sp>
        <p:nvSpPr>
          <p:cNvPr id="2" name="">
            <a:extLst xmlns:a="http://schemas.openxmlformats.org/drawingml/2006/main">
              <a:ext uri="{FF2B5EF4-FFF2-40B4-BE49-F238E27FC236}">
                <a16:creationId xmlns:a16="http://schemas.microsoft.com/office/drawing/2014/main" id="{02F84B8A-52B0-43C5-B429-D50C29059A44}"/>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04</a:t>
            </a:r>
          </a:p>
        </p:txBody>
      </p:sp>
      <p:sp>
        <p:nvSpPr>
          <p:cNvPr id="3" name="">
            <a:extLst xmlns:a="http://schemas.openxmlformats.org/drawingml/2006/main">
              <a:ext uri="{FF2B5EF4-FFF2-40B4-BE49-F238E27FC236}">
                <a16:creationId xmlns:a16="http://schemas.microsoft.com/office/drawing/2014/main" id="{DE0AF649-C809-45DD-926B-233A5CAD5E29}"/>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2E3D0FF7-87E1-451C-9188-08153833D9E2}"/>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Monsieur Pinard</a:t>
            </a:r>
          </a:p>
        </p:txBody>
      </p:sp>
      <p:sp>
        <p:nvSpPr>
          <p:cNvPr id="5" name="">
            <a:extLst xmlns:a="http://schemas.openxmlformats.org/drawingml/2006/main">
              <a:ext uri="{FF2B5EF4-FFF2-40B4-BE49-F238E27FC236}">
                <a16:creationId xmlns:a16="http://schemas.microsoft.com/office/drawing/2014/main" id="{D3D70799-F9D6-4295-A6AB-B725F094785A}"/>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Côtes du Rhône</a:t>
            </a:r>
          </a:p>
        </p:txBody>
      </p:sp>
      <p:sp>
        <p:nvSpPr>
          <p:cNvPr id="6" name="">
            <a:extLst xmlns:a="http://schemas.openxmlformats.org/drawingml/2006/main">
              <a:ext uri="{FF2B5EF4-FFF2-40B4-BE49-F238E27FC236}">
                <a16:creationId xmlns:a16="http://schemas.microsoft.com/office/drawing/2014/main" id="{ECF6FFFA-3DEB-4946-BD60-5482FCA03A3F}"/>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Vignerons d’Estézargues · Cuvée des Galets</a:t>
            </a:r>
          </a:p>
        </p:txBody>
      </p:sp>
      <p:sp>
        <p:nvSpPr>
          <p:cNvPr id="7" name="">
            <a:extLst xmlns:a="http://schemas.openxmlformats.org/drawingml/2006/main">
              <a:ext uri="{FF2B5EF4-FFF2-40B4-BE49-F238E27FC236}">
                <a16:creationId xmlns:a16="http://schemas.microsoft.com/office/drawing/2014/main" id="{3A043BB7-9D52-4626-B98C-80FE83A15D98}"/>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Fruité et épicé. Charnu, souple et frais.</a:t>
            </a:r>
          </a:p>
        </p:txBody>
      </p:sp>
      <p:sp>
        <p:nvSpPr>
          <p:cNvPr id="8" name="">
            <a:extLst xmlns:a="http://schemas.openxmlformats.org/drawingml/2006/main">
              <a:ext uri="{FF2B5EF4-FFF2-40B4-BE49-F238E27FC236}">
                <a16:creationId xmlns:a16="http://schemas.microsoft.com/office/drawing/2014/main" id="{52390A99-2150-4F2C-94A2-47A5C8DE6CE1}"/>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528C2C4F-2047-4B7A-8D0E-34CA6CF76DB6}"/>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Calunas</a:t>
            </a:r>
          </a:p>
        </p:txBody>
      </p:sp>
      <p:sp>
        <p:nvSpPr>
          <p:cNvPr id="10" name="">
            <a:extLst xmlns:a="http://schemas.openxmlformats.org/drawingml/2006/main">
              <a:ext uri="{FF2B5EF4-FFF2-40B4-BE49-F238E27FC236}">
                <a16:creationId xmlns:a16="http://schemas.microsoft.com/office/drawing/2014/main" id="{474978CF-50DF-4B6E-81C5-81094F4BAD0D}"/>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AOP Crozes-Hermitage</a:t>
            </a:r>
          </a:p>
        </p:txBody>
      </p:sp>
      <p:sp>
        <p:nvSpPr>
          <p:cNvPr id="11" name="">
            <a:extLst xmlns:a="http://schemas.openxmlformats.org/drawingml/2006/main">
              <a:ext uri="{FF2B5EF4-FFF2-40B4-BE49-F238E27FC236}">
                <a16:creationId xmlns:a16="http://schemas.microsoft.com/office/drawing/2014/main" id="{EE691792-9F76-47F4-AE64-747E167ECCFF}"/>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Cave de Tain</a:t>
            </a:r>
          </a:p>
        </p:txBody>
      </p:sp>
      <p:sp>
        <p:nvSpPr>
          <p:cNvPr id="12" name="">
            <a:extLst xmlns:a="http://schemas.openxmlformats.org/drawingml/2006/main">
              <a:ext uri="{FF2B5EF4-FFF2-40B4-BE49-F238E27FC236}">
                <a16:creationId xmlns:a16="http://schemas.microsoft.com/office/drawing/2014/main" id="{F1250690-BE40-4540-9EAA-2BCEA5999DDF}"/>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poivre et pivoine. Vif, aux tanins souples.</a:t>
            </a:r>
          </a:p>
        </p:txBody>
      </p:sp>
      <p:sp>
        <p:nvSpPr>
          <p:cNvPr id="13" name="">
            <a:extLst xmlns:a="http://schemas.openxmlformats.org/drawingml/2006/main">
              <a:ext uri="{FF2B5EF4-FFF2-40B4-BE49-F238E27FC236}">
                <a16:creationId xmlns:a16="http://schemas.microsoft.com/office/drawing/2014/main" id="{4D835EE0-F13D-49B1-94D5-8072B232AB37}"/>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4" name="">
            <a:extLst xmlns:a="http://schemas.openxmlformats.org/drawingml/2006/main">
              <a:ext uri="{FF2B5EF4-FFF2-40B4-BE49-F238E27FC236}">
                <a16:creationId xmlns:a16="http://schemas.microsoft.com/office/drawing/2014/main" id="{E1DB2F23-8E5C-4394-A077-1916BC55958E}"/>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Cuvée des Galets</a:t>
            </a:r>
          </a:p>
        </p:txBody>
      </p:sp>
      <p:sp>
        <p:nvSpPr>
          <p:cNvPr id="15" name="">
            <a:extLst xmlns:a="http://schemas.openxmlformats.org/drawingml/2006/main">
              <a:ext uri="{FF2B5EF4-FFF2-40B4-BE49-F238E27FC236}">
                <a16:creationId xmlns:a16="http://schemas.microsoft.com/office/drawing/2014/main" id="{1F555DB0-0BEE-4E47-887D-ACBA1F72F867}"/>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Côtes du Rhône</a:t>
            </a:r>
          </a:p>
        </p:txBody>
      </p:sp>
      <p:sp>
        <p:nvSpPr>
          <p:cNvPr id="16" name="">
            <a:extLst xmlns:a="http://schemas.openxmlformats.org/drawingml/2006/main">
              <a:ext uri="{FF2B5EF4-FFF2-40B4-BE49-F238E27FC236}">
                <a16:creationId xmlns:a16="http://schemas.microsoft.com/office/drawing/2014/main" id="{BCCBCE33-F516-46CB-BCBA-8E5E46FCA0BB}"/>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Vignerons d’Estézargues</a:t>
            </a:r>
          </a:p>
        </p:txBody>
      </p:sp>
      <p:sp>
        <p:nvSpPr>
          <p:cNvPr id="17" name="">
            <a:extLst xmlns:a="http://schemas.openxmlformats.org/drawingml/2006/main">
              <a:ext uri="{FF2B5EF4-FFF2-40B4-BE49-F238E27FC236}">
                <a16:creationId xmlns:a16="http://schemas.microsoft.com/office/drawing/2014/main" id="{73D800C2-C82D-43D3-ABAB-9FBB8A750848}"/>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Fruité et épicé. Charnu, souple et frais.</a:t>
            </a:r>
          </a:p>
        </p:txBody>
      </p:sp>
    </p:spTree>
    <p:extLst>
      <p:ext uri="{BB962C8B-B14F-4D97-AF65-F5344CB8AC3E}">
        <p14:creationId xmlns:p14="http://schemas.microsoft.com/office/powerpoint/2010/main" val="2019861434"/>
      </p:ext>
    </p:extLst>
  </p:cSld>
</p:sld>
</file>

<file path=ppt/slides/slide5.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3EBB980-1C42-491A-A329-6DAF76D29878}"/>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Gigondas et Châteauneuf-du-Pape</a:t>
            </a:r>
          </a:p>
        </p:txBody>
      </p:sp>
      <p:sp>
        <p:nvSpPr>
          <p:cNvPr id="2" name="">
            <a:extLst xmlns:a="http://schemas.openxmlformats.org/drawingml/2006/main">
              <a:ext uri="{FF2B5EF4-FFF2-40B4-BE49-F238E27FC236}">
                <a16:creationId xmlns:a16="http://schemas.microsoft.com/office/drawing/2014/main" id="{60EA8A1E-37C5-4C5F-ACED-27E639EF578B}"/>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05</a:t>
            </a:r>
          </a:p>
        </p:txBody>
      </p:sp>
      <p:sp>
        <p:nvSpPr>
          <p:cNvPr id="3" name="">
            <a:extLst xmlns:a="http://schemas.openxmlformats.org/drawingml/2006/main">
              <a:ext uri="{FF2B5EF4-FFF2-40B4-BE49-F238E27FC236}">
                <a16:creationId xmlns:a16="http://schemas.microsoft.com/office/drawing/2014/main" id="{B87D1A55-A376-417D-9DFB-BBC366949EE8}"/>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1FB87470-E6CC-4FF8-8341-D0E53E217718}"/>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Clos de l’Oratoire des Papes</a:t>
            </a:r>
          </a:p>
        </p:txBody>
      </p:sp>
      <p:sp>
        <p:nvSpPr>
          <p:cNvPr id="5" name="">
            <a:extLst xmlns:a="http://schemas.openxmlformats.org/drawingml/2006/main">
              <a:ext uri="{FF2B5EF4-FFF2-40B4-BE49-F238E27FC236}">
                <a16:creationId xmlns:a16="http://schemas.microsoft.com/office/drawing/2014/main" id="{A2AA6E8A-FB2D-4528-9AD4-E556BAFA1078}"/>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Châteauneuf-du-Pape</a:t>
            </a:r>
          </a:p>
        </p:txBody>
      </p:sp>
      <p:sp>
        <p:nvSpPr>
          <p:cNvPr id="6" name="">
            <a:extLst xmlns:a="http://schemas.openxmlformats.org/drawingml/2006/main">
              <a:ext uri="{FF2B5EF4-FFF2-40B4-BE49-F238E27FC236}">
                <a16:creationId xmlns:a16="http://schemas.microsoft.com/office/drawing/2014/main" id="{CB741FB5-A7C7-4535-8670-0933614E893D}"/>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L’Oratoire des Papes</a:t>
            </a:r>
          </a:p>
        </p:txBody>
      </p:sp>
      <p:sp>
        <p:nvSpPr>
          <p:cNvPr id="7" name="">
            <a:extLst xmlns:a="http://schemas.openxmlformats.org/drawingml/2006/main">
              <a:ext uri="{FF2B5EF4-FFF2-40B4-BE49-F238E27FC236}">
                <a16:creationId xmlns:a16="http://schemas.microsoft.com/office/drawing/2014/main" id="{C1BDC9A4-141C-4767-9671-FA07789EB80C}"/>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Petits fruits rouges, fleurs et réglisse. Profond et délicat.</a:t>
            </a:r>
          </a:p>
        </p:txBody>
      </p:sp>
      <p:sp>
        <p:nvSpPr>
          <p:cNvPr id="8" name="">
            <a:extLst xmlns:a="http://schemas.openxmlformats.org/drawingml/2006/main">
              <a:ext uri="{FF2B5EF4-FFF2-40B4-BE49-F238E27FC236}">
                <a16:creationId xmlns:a16="http://schemas.microsoft.com/office/drawing/2014/main" id="{628B4D5D-57A4-4147-9822-85B368867534}"/>
              </a:ext>
            </a:extLst>
          </p:cNvPr>
          <p:cNvSpPr>
            <a:spLocks xmlns:a="http://schemas.openxmlformats.org/drawingml/2006/main" noGrp="1"/>
          </p:cNvSpPr>
          <p:nvPr/>
        </p:nvSpPr>
        <p:spPr>
          <a:xfrm xmlns:a="http://schemas.openxmlformats.org/drawingml/2006/main">
            <a:off x="723900" y="3657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FCDD33A4-2BB1-4336-ACC0-8CA83A3402E1}"/>
              </a:ext>
            </a:extLst>
          </p:cNvPr>
          <p:cNvSpPr>
            <a:spLocks xmlns:a="http://schemas.openxmlformats.org/drawingml/2006/main" noGrp="1"/>
          </p:cNvSpPr>
          <p:nvPr/>
        </p:nvSpPr>
        <p:spPr>
          <a:xfrm xmlns:a="http://schemas.openxmlformats.org/drawingml/2006/main">
            <a:off x="2209800" y="3629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 Fauquet</a:t>
            </a:r>
          </a:p>
        </p:txBody>
      </p:sp>
      <p:sp>
        <p:nvSpPr>
          <p:cNvPr id="10" name="">
            <a:extLst xmlns:a="http://schemas.openxmlformats.org/drawingml/2006/main">
              <a:ext uri="{FF2B5EF4-FFF2-40B4-BE49-F238E27FC236}">
                <a16:creationId xmlns:a16="http://schemas.microsoft.com/office/drawing/2014/main" id="{0A39D9EF-B545-4BE0-9A16-CF342A06F590}"/>
              </a:ext>
            </a:extLst>
          </p:cNvPr>
          <p:cNvSpPr>
            <a:spLocks xmlns:a="http://schemas.openxmlformats.org/drawingml/2006/main" noGrp="1"/>
          </p:cNvSpPr>
          <p:nvPr/>
        </p:nvSpPr>
        <p:spPr>
          <a:xfrm xmlns:a="http://schemas.openxmlformats.org/drawingml/2006/main">
            <a:off x="2209800" y="4038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AOP Gigondas</a:t>
            </a:r>
          </a:p>
        </p:txBody>
      </p:sp>
      <p:sp>
        <p:nvSpPr>
          <p:cNvPr id="11" name="">
            <a:extLst xmlns:a="http://schemas.openxmlformats.org/drawingml/2006/main">
              <a:ext uri="{FF2B5EF4-FFF2-40B4-BE49-F238E27FC236}">
                <a16:creationId xmlns:a16="http://schemas.microsoft.com/office/drawing/2014/main" id="{ED4129E2-5B08-4E56-9A27-A27493B7EC73}"/>
              </a:ext>
            </a:extLst>
          </p:cNvPr>
          <p:cNvSpPr>
            <a:spLocks xmlns:a="http://schemas.openxmlformats.org/drawingml/2006/main" noGrp="1"/>
          </p:cNvSpPr>
          <p:nvPr/>
        </p:nvSpPr>
        <p:spPr>
          <a:xfrm xmlns:a="http://schemas.openxmlformats.org/drawingml/2006/main">
            <a:off x="2209800" y="4343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de la Fourmone</a:t>
            </a:r>
          </a:p>
        </p:txBody>
      </p:sp>
      <p:sp>
        <p:nvSpPr>
          <p:cNvPr id="12" name="">
            <a:extLst xmlns:a="http://schemas.openxmlformats.org/drawingml/2006/main">
              <a:ext uri="{FF2B5EF4-FFF2-40B4-BE49-F238E27FC236}">
                <a16:creationId xmlns:a16="http://schemas.microsoft.com/office/drawing/2014/main" id="{2C143D16-3384-4E8A-A006-86CA1B526FEB}"/>
              </a:ext>
            </a:extLst>
          </p:cNvPr>
          <p:cNvSpPr>
            <a:spLocks xmlns:a="http://schemas.openxmlformats.org/drawingml/2006/main" noGrp="1"/>
          </p:cNvSpPr>
          <p:nvPr/>
        </p:nvSpPr>
        <p:spPr>
          <a:xfrm xmlns:a="http://schemas.openxmlformats.org/drawingml/2006/main">
            <a:off x="2209800" y="4667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Garrigue, framboise et grenade. Tanins élégants, finale fraîche.</a:t>
            </a:r>
          </a:p>
        </p:txBody>
      </p:sp>
    </p:spTree>
    <p:extLst>
      <p:ext uri="{BB962C8B-B14F-4D97-AF65-F5344CB8AC3E}">
        <p14:creationId xmlns:p14="http://schemas.microsoft.com/office/powerpoint/2010/main" val="1717000270"/>
      </p:ext>
    </p:extLst>
  </p:cSld>
</p:sld>
</file>

<file path=ppt/slides/slide6.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FCE85C9-1F66-4D13-A213-6999B7544CD2}"/>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Sud-Ouest</a:t>
            </a:r>
          </a:p>
        </p:txBody>
      </p:sp>
      <p:sp>
        <p:nvSpPr>
          <p:cNvPr id="2" name="">
            <a:extLst xmlns:a="http://schemas.openxmlformats.org/drawingml/2006/main">
              <a:ext uri="{FF2B5EF4-FFF2-40B4-BE49-F238E27FC236}">
                <a16:creationId xmlns:a16="http://schemas.microsoft.com/office/drawing/2014/main" id="{D77326E7-6F2D-4AF4-9825-B5A6DB2EA343}"/>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06</a:t>
            </a:r>
          </a:p>
        </p:txBody>
      </p:sp>
      <p:sp>
        <p:nvSpPr>
          <p:cNvPr id="3" name="">
            <a:extLst xmlns:a="http://schemas.openxmlformats.org/drawingml/2006/main">
              <a:ext uri="{FF2B5EF4-FFF2-40B4-BE49-F238E27FC236}">
                <a16:creationId xmlns:a16="http://schemas.microsoft.com/office/drawing/2014/main" id="{6C14F097-FF78-4E6B-BFC6-AFC8970B2B6F}"/>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D6316953-C5A2-4216-A87D-01CE7B2793D0}"/>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Harmonie de Gascogne</a:t>
            </a:r>
          </a:p>
        </p:txBody>
      </p:sp>
      <p:sp>
        <p:nvSpPr>
          <p:cNvPr id="5" name="">
            <a:extLst xmlns:a="http://schemas.openxmlformats.org/drawingml/2006/main">
              <a:ext uri="{FF2B5EF4-FFF2-40B4-BE49-F238E27FC236}">
                <a16:creationId xmlns:a16="http://schemas.microsoft.com/office/drawing/2014/main" id="{5DFC41D6-18B8-412C-9CCC-9164C0E08580}"/>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IGP Côtes de Gascogne</a:t>
            </a:r>
          </a:p>
        </p:txBody>
      </p:sp>
      <p:sp>
        <p:nvSpPr>
          <p:cNvPr id="6" name="">
            <a:extLst xmlns:a="http://schemas.openxmlformats.org/drawingml/2006/main">
              <a:ext uri="{FF2B5EF4-FFF2-40B4-BE49-F238E27FC236}">
                <a16:creationId xmlns:a16="http://schemas.microsoft.com/office/drawing/2014/main" id="{C27E9684-0C70-483C-9364-19F5370E14BD}"/>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de Pellehaut</a:t>
            </a:r>
          </a:p>
        </p:txBody>
      </p:sp>
      <p:sp>
        <p:nvSpPr>
          <p:cNvPr id="7" name="">
            <a:extLst xmlns:a="http://schemas.openxmlformats.org/drawingml/2006/main">
              <a:ext uri="{FF2B5EF4-FFF2-40B4-BE49-F238E27FC236}">
                <a16:creationId xmlns:a16="http://schemas.microsoft.com/office/drawing/2014/main" id="{1C47D657-ADFF-4D00-A599-940A59B488B7}"/>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Fraise, framboise et cassis. Léger, aux tanins soyeux.</a:t>
            </a:r>
          </a:p>
        </p:txBody>
      </p:sp>
      <p:sp>
        <p:nvSpPr>
          <p:cNvPr id="8" name="">
            <a:extLst xmlns:a="http://schemas.openxmlformats.org/drawingml/2006/main">
              <a:ext uri="{FF2B5EF4-FFF2-40B4-BE49-F238E27FC236}">
                <a16:creationId xmlns:a16="http://schemas.microsoft.com/office/drawing/2014/main" id="{ABB8D6A1-B679-44E4-BD26-A5BF7FAEBD7C}"/>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9" name="">
            <a:extLst xmlns:a="http://schemas.openxmlformats.org/drawingml/2006/main">
              <a:ext uri="{FF2B5EF4-FFF2-40B4-BE49-F238E27FC236}">
                <a16:creationId xmlns:a16="http://schemas.microsoft.com/office/drawing/2014/main" id="{94F91201-B9E4-48D6-9160-BDE9B2FF9D51}"/>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L’Été Gascon</a:t>
            </a:r>
          </a:p>
        </p:txBody>
      </p:sp>
      <p:sp>
        <p:nvSpPr>
          <p:cNvPr id="10" name="">
            <a:extLst xmlns:a="http://schemas.openxmlformats.org/drawingml/2006/main">
              <a:ext uri="{FF2B5EF4-FFF2-40B4-BE49-F238E27FC236}">
                <a16:creationId xmlns:a16="http://schemas.microsoft.com/office/drawing/2014/main" id="{AA50DC50-0CFD-42D4-8449-1523FB905B2E}"/>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IGP Côtes de Gascogne · moelleux</a:t>
            </a:r>
          </a:p>
        </p:txBody>
      </p:sp>
      <p:sp>
        <p:nvSpPr>
          <p:cNvPr id="11" name="">
            <a:extLst xmlns:a="http://schemas.openxmlformats.org/drawingml/2006/main">
              <a:ext uri="{FF2B5EF4-FFF2-40B4-BE49-F238E27FC236}">
                <a16:creationId xmlns:a16="http://schemas.microsoft.com/office/drawing/2014/main" id="{0782DCE2-9802-4FEC-8CE7-21B63E087CF4}"/>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de Pellehaut</a:t>
            </a:r>
          </a:p>
        </p:txBody>
      </p:sp>
      <p:sp>
        <p:nvSpPr>
          <p:cNvPr id="12" name="">
            <a:extLst xmlns:a="http://schemas.openxmlformats.org/drawingml/2006/main">
              <a:ext uri="{FF2B5EF4-FFF2-40B4-BE49-F238E27FC236}">
                <a16:creationId xmlns:a16="http://schemas.microsoft.com/office/drawing/2014/main" id="{E3A5722E-F830-4065-A285-AAE0810B5C25}"/>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Moelleux. Pêche, ananas et pamplemousse, avec de la fraîcheur.</a:t>
            </a:r>
          </a:p>
        </p:txBody>
      </p:sp>
      <p:sp>
        <p:nvSpPr>
          <p:cNvPr id="13" name="">
            <a:extLst xmlns:a="http://schemas.openxmlformats.org/drawingml/2006/main">
              <a:ext uri="{FF2B5EF4-FFF2-40B4-BE49-F238E27FC236}">
                <a16:creationId xmlns:a16="http://schemas.microsoft.com/office/drawing/2014/main" id="{04BF0218-B3B5-4948-A782-46B18B8670DA}"/>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14" name="">
            <a:extLst xmlns:a="http://schemas.openxmlformats.org/drawingml/2006/main">
              <a:ext uri="{FF2B5EF4-FFF2-40B4-BE49-F238E27FC236}">
                <a16:creationId xmlns:a16="http://schemas.microsoft.com/office/drawing/2014/main" id="{3DA6A012-F5CF-4B31-A3E1-2AB48059A9DB}"/>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Les Pieds dans le Sable</a:t>
            </a:r>
          </a:p>
        </p:txBody>
      </p:sp>
      <p:sp>
        <p:nvSpPr>
          <p:cNvPr id="15" name="">
            <a:extLst xmlns:a="http://schemas.openxmlformats.org/drawingml/2006/main">
              <a:ext uri="{FF2B5EF4-FFF2-40B4-BE49-F238E27FC236}">
                <a16:creationId xmlns:a16="http://schemas.microsoft.com/office/drawing/2014/main" id="{323CFE54-0BE8-4EF2-985B-89845412A653}"/>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IGP Landes</a:t>
            </a:r>
          </a:p>
        </p:txBody>
      </p:sp>
      <p:sp>
        <p:nvSpPr>
          <p:cNvPr id="16" name="">
            <a:extLst xmlns:a="http://schemas.openxmlformats.org/drawingml/2006/main">
              <a:ext uri="{FF2B5EF4-FFF2-40B4-BE49-F238E27FC236}">
                <a16:creationId xmlns:a16="http://schemas.microsoft.com/office/drawing/2014/main" id="{339005DE-5C8D-4EFE-B06B-AA0E3C2934C4}"/>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La Pointe</a:t>
            </a:r>
          </a:p>
        </p:txBody>
      </p:sp>
      <p:sp>
        <p:nvSpPr>
          <p:cNvPr id="17" name="">
            <a:extLst xmlns:a="http://schemas.openxmlformats.org/drawingml/2006/main">
              <a:ext uri="{FF2B5EF4-FFF2-40B4-BE49-F238E27FC236}">
                <a16:creationId xmlns:a16="http://schemas.microsoft.com/office/drawing/2014/main" id="{B57085C8-2AEC-4A39-8519-53A5C9775123}"/>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Sec et aromatique. Fruits exotiques, agrumes et finale saline.</a:t>
            </a:r>
          </a:p>
        </p:txBody>
      </p:sp>
    </p:spTree>
    <p:extLst>
      <p:ext uri="{BB962C8B-B14F-4D97-AF65-F5344CB8AC3E}">
        <p14:creationId xmlns:p14="http://schemas.microsoft.com/office/powerpoint/2010/main" val="1169501366"/>
      </p:ext>
    </p:extLst>
  </p:cSld>
</p:sld>
</file>

<file path=ppt/slides/slide7.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8D11B0C-CDBC-4AAE-99AC-BDF0D8B6D10E}"/>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Beaujolais et Terres Dorées</a:t>
            </a:r>
          </a:p>
        </p:txBody>
      </p:sp>
      <p:sp>
        <p:nvSpPr>
          <p:cNvPr id="2" name="">
            <a:extLst xmlns:a="http://schemas.openxmlformats.org/drawingml/2006/main">
              <a:ext uri="{FF2B5EF4-FFF2-40B4-BE49-F238E27FC236}">
                <a16:creationId xmlns:a16="http://schemas.microsoft.com/office/drawing/2014/main" id="{9DFF7792-5276-45C3-B608-AB6DA8B0877A}"/>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07</a:t>
            </a:r>
          </a:p>
        </p:txBody>
      </p:sp>
      <p:sp>
        <p:nvSpPr>
          <p:cNvPr id="3" name="">
            <a:extLst xmlns:a="http://schemas.openxmlformats.org/drawingml/2006/main">
              <a:ext uri="{FF2B5EF4-FFF2-40B4-BE49-F238E27FC236}">
                <a16:creationId xmlns:a16="http://schemas.microsoft.com/office/drawing/2014/main" id="{EB44B822-5DDA-4211-B644-E169E145C698}"/>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B4BDB093-C47E-43D8-9971-8E7E2838D52F}"/>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Beaujolais-Villages</a:t>
            </a:r>
          </a:p>
        </p:txBody>
      </p:sp>
      <p:sp>
        <p:nvSpPr>
          <p:cNvPr id="5" name="">
            <a:extLst xmlns:a="http://schemas.openxmlformats.org/drawingml/2006/main">
              <a:ext uri="{FF2B5EF4-FFF2-40B4-BE49-F238E27FC236}">
                <a16:creationId xmlns:a16="http://schemas.microsoft.com/office/drawing/2014/main" id="{56730EA5-A702-46B3-B775-A32F0F694E20}"/>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Beaujolais-Villages</a:t>
            </a:r>
          </a:p>
        </p:txBody>
      </p:sp>
      <p:sp>
        <p:nvSpPr>
          <p:cNvPr id="6" name="">
            <a:extLst xmlns:a="http://schemas.openxmlformats.org/drawingml/2006/main">
              <a:ext uri="{FF2B5EF4-FFF2-40B4-BE49-F238E27FC236}">
                <a16:creationId xmlns:a16="http://schemas.microsoft.com/office/drawing/2014/main" id="{AACB3EFD-F938-406E-BB24-57EFA1CC6B15}"/>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Manoir du Carra</a:t>
            </a:r>
          </a:p>
        </p:txBody>
      </p:sp>
      <p:sp>
        <p:nvSpPr>
          <p:cNvPr id="7" name="">
            <a:extLst xmlns:a="http://schemas.openxmlformats.org/drawingml/2006/main">
              <a:ext uri="{FF2B5EF4-FFF2-40B4-BE49-F238E27FC236}">
                <a16:creationId xmlns:a16="http://schemas.microsoft.com/office/drawing/2014/main" id="{74B923D4-43D7-419B-B88D-B9E3B84EB561}"/>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Gamay léger et élégant, sur les fruits rouges.</a:t>
            </a:r>
          </a:p>
        </p:txBody>
      </p:sp>
      <p:sp>
        <p:nvSpPr>
          <p:cNvPr id="8" name="">
            <a:extLst xmlns:a="http://schemas.openxmlformats.org/drawingml/2006/main">
              <a:ext uri="{FF2B5EF4-FFF2-40B4-BE49-F238E27FC236}">
                <a16:creationId xmlns:a16="http://schemas.microsoft.com/office/drawing/2014/main" id="{F06E053B-62F3-4979-AF4F-9A72140793F0}"/>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ACA70043-C691-46AD-A3FB-F6001D854A4C}"/>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Les Grandes Mises · Côte du Py</a:t>
            </a:r>
          </a:p>
        </p:txBody>
      </p:sp>
      <p:sp>
        <p:nvSpPr>
          <p:cNvPr id="10" name="">
            <a:extLst xmlns:a="http://schemas.openxmlformats.org/drawingml/2006/main">
              <a:ext uri="{FF2B5EF4-FFF2-40B4-BE49-F238E27FC236}">
                <a16:creationId xmlns:a16="http://schemas.microsoft.com/office/drawing/2014/main" id="{3F60EBCE-4D00-4F7D-B3C8-C33FC0E8100E}"/>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Morgon · Côte du Py</a:t>
            </a:r>
          </a:p>
        </p:txBody>
      </p:sp>
      <p:sp>
        <p:nvSpPr>
          <p:cNvPr id="11" name="">
            <a:extLst xmlns:a="http://schemas.openxmlformats.org/drawingml/2006/main">
              <a:ext uri="{FF2B5EF4-FFF2-40B4-BE49-F238E27FC236}">
                <a16:creationId xmlns:a16="http://schemas.microsoft.com/office/drawing/2014/main" id="{A15F8FEE-61E2-4716-8BA0-60B14C6C8BB6}"/>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Mommessin</a:t>
            </a:r>
          </a:p>
        </p:txBody>
      </p:sp>
      <p:sp>
        <p:nvSpPr>
          <p:cNvPr id="12" name="">
            <a:extLst xmlns:a="http://schemas.openxmlformats.org/drawingml/2006/main">
              <a:ext uri="{FF2B5EF4-FFF2-40B4-BE49-F238E27FC236}">
                <a16:creationId xmlns:a16="http://schemas.microsoft.com/office/drawing/2014/main" id="{1D10CEC3-0F79-439F-A6E3-753EF36970B8}"/>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noirs, fleurs et épices. Tanins soyeux et persistance.</a:t>
            </a:r>
          </a:p>
        </p:txBody>
      </p:sp>
      <p:sp>
        <p:nvSpPr>
          <p:cNvPr id="13" name="">
            <a:extLst xmlns:a="http://schemas.openxmlformats.org/drawingml/2006/main">
              <a:ext uri="{FF2B5EF4-FFF2-40B4-BE49-F238E27FC236}">
                <a16:creationId xmlns:a16="http://schemas.microsoft.com/office/drawing/2014/main" id="{F871DB05-B516-4600-8723-0A651CFDF01E}"/>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4" name="">
            <a:extLst xmlns:a="http://schemas.openxmlformats.org/drawingml/2006/main">
              <a:ext uri="{FF2B5EF4-FFF2-40B4-BE49-F238E27FC236}">
                <a16:creationId xmlns:a16="http://schemas.microsoft.com/office/drawing/2014/main" id="{D15D563F-B38B-4EA3-A381-C93EED72B0BD}"/>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Bourgogne Pinot noir</a:t>
            </a:r>
          </a:p>
        </p:txBody>
      </p:sp>
      <p:sp>
        <p:nvSpPr>
          <p:cNvPr id="15" name="">
            <a:extLst xmlns:a="http://schemas.openxmlformats.org/drawingml/2006/main">
              <a:ext uri="{FF2B5EF4-FFF2-40B4-BE49-F238E27FC236}">
                <a16:creationId xmlns:a16="http://schemas.microsoft.com/office/drawing/2014/main" id="{AD253CF4-9FDE-4866-A52E-11FC449F2A4E}"/>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Bourgogne · domaine à Charnay, en Beaujolais</a:t>
            </a:r>
          </a:p>
        </p:txBody>
      </p:sp>
      <p:sp>
        <p:nvSpPr>
          <p:cNvPr id="16" name="">
            <a:extLst xmlns:a="http://schemas.openxmlformats.org/drawingml/2006/main">
              <a:ext uri="{FF2B5EF4-FFF2-40B4-BE49-F238E27FC236}">
                <a16:creationId xmlns:a16="http://schemas.microsoft.com/office/drawing/2014/main" id="{B75E39B6-678C-4ACE-BA37-58C68BDBABE8}"/>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des Terres Dorées · Jean-Paul Brun</a:t>
            </a:r>
          </a:p>
        </p:txBody>
      </p:sp>
      <p:sp>
        <p:nvSpPr>
          <p:cNvPr id="17" name="">
            <a:extLst xmlns:a="http://schemas.openxmlformats.org/drawingml/2006/main">
              <a:ext uri="{FF2B5EF4-FFF2-40B4-BE49-F238E27FC236}">
                <a16:creationId xmlns:a16="http://schemas.microsoft.com/office/drawing/2014/main" id="{3B4C0212-968E-4812-9CDB-B951DB99D70F}"/>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Pinot noir fruité, frais et souple.</a:t>
            </a:r>
          </a:p>
        </p:txBody>
      </p:sp>
    </p:spTree>
    <p:extLst>
      <p:ext uri="{BB962C8B-B14F-4D97-AF65-F5344CB8AC3E}">
        <p14:creationId xmlns:p14="http://schemas.microsoft.com/office/powerpoint/2010/main" val="198357584"/>
      </p:ext>
    </p:extLst>
  </p:cSld>
</p:sld>
</file>

<file path=ppt/slides/slide8.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6A8F91D-34C8-4277-A237-C3E92C65CABA}"/>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Languedoc</a:t>
            </a:r>
          </a:p>
        </p:txBody>
      </p:sp>
      <p:sp>
        <p:nvSpPr>
          <p:cNvPr id="2" name="">
            <a:extLst xmlns:a="http://schemas.openxmlformats.org/drawingml/2006/main">
              <a:ext uri="{FF2B5EF4-FFF2-40B4-BE49-F238E27FC236}">
                <a16:creationId xmlns:a16="http://schemas.microsoft.com/office/drawing/2014/main" id="{72FF114E-4D7E-4B48-AB1A-6A434529B2D3}"/>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08</a:t>
            </a:r>
          </a:p>
        </p:txBody>
      </p:sp>
      <p:sp>
        <p:nvSpPr>
          <p:cNvPr id="3" name="">
            <a:extLst xmlns:a="http://schemas.openxmlformats.org/drawingml/2006/main">
              <a:ext uri="{FF2B5EF4-FFF2-40B4-BE49-F238E27FC236}">
                <a16:creationId xmlns:a16="http://schemas.microsoft.com/office/drawing/2014/main" id="{CB339A17-FDC0-46F8-BFD1-2332F87F3A22}"/>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108A5EB6-22F0-492C-9C5B-AE492CBE3002}"/>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Exception</a:t>
            </a:r>
          </a:p>
        </p:txBody>
      </p:sp>
      <p:sp>
        <p:nvSpPr>
          <p:cNvPr id="5" name="">
            <a:extLst xmlns:a="http://schemas.openxmlformats.org/drawingml/2006/main">
              <a:ext uri="{FF2B5EF4-FFF2-40B4-BE49-F238E27FC236}">
                <a16:creationId xmlns:a16="http://schemas.microsoft.com/office/drawing/2014/main" id="{5807AB10-DC0D-40F3-B580-37C2A8454084}"/>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AOP Pic Saint-Loup</a:t>
            </a:r>
          </a:p>
        </p:txBody>
      </p:sp>
      <p:sp>
        <p:nvSpPr>
          <p:cNvPr id="6" name="">
            <a:extLst xmlns:a="http://schemas.openxmlformats.org/drawingml/2006/main">
              <a:ext uri="{FF2B5EF4-FFF2-40B4-BE49-F238E27FC236}">
                <a16:creationId xmlns:a16="http://schemas.microsoft.com/office/drawing/2014/main" id="{17A430DB-A6EB-469F-84DB-FD5B3BD98E76}"/>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Les Déesses Muettes · Vignobles des 3 Châteaux</a:t>
            </a:r>
          </a:p>
        </p:txBody>
      </p:sp>
      <p:sp>
        <p:nvSpPr>
          <p:cNvPr id="7" name="">
            <a:extLst xmlns:a="http://schemas.openxmlformats.org/drawingml/2006/main">
              <a:ext uri="{FF2B5EF4-FFF2-40B4-BE49-F238E27FC236}">
                <a16:creationId xmlns:a16="http://schemas.microsoft.com/office/drawing/2014/main" id="{E0D04170-43C8-41BD-A9D4-86E9E3218DFC}"/>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noirs, épices et réglisse. Rond, aux tanins soyeux.</a:t>
            </a:r>
          </a:p>
        </p:txBody>
      </p:sp>
      <p:sp>
        <p:nvSpPr>
          <p:cNvPr id="8" name="">
            <a:extLst xmlns:a="http://schemas.openxmlformats.org/drawingml/2006/main">
              <a:ext uri="{FF2B5EF4-FFF2-40B4-BE49-F238E27FC236}">
                <a16:creationId xmlns:a16="http://schemas.microsoft.com/office/drawing/2014/main" id="{86964DF9-88EE-4D46-BDB1-974F1B175B63}"/>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4A397A51-AB97-4DC9-B214-9BDCBAABA769}"/>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La Pompadour</a:t>
            </a:r>
          </a:p>
        </p:txBody>
      </p:sp>
      <p:sp>
        <p:nvSpPr>
          <p:cNvPr id="10" name="">
            <a:extLst xmlns:a="http://schemas.openxmlformats.org/drawingml/2006/main">
              <a:ext uri="{FF2B5EF4-FFF2-40B4-BE49-F238E27FC236}">
                <a16:creationId xmlns:a16="http://schemas.microsoft.com/office/drawing/2014/main" id="{8176E650-E289-4D21-AB55-C84414E56FD0}"/>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Corbières</a:t>
            </a:r>
          </a:p>
        </p:txBody>
      </p:sp>
      <p:sp>
        <p:nvSpPr>
          <p:cNvPr id="11" name="">
            <a:extLst xmlns:a="http://schemas.openxmlformats.org/drawingml/2006/main">
              <a:ext uri="{FF2B5EF4-FFF2-40B4-BE49-F238E27FC236}">
                <a16:creationId xmlns:a16="http://schemas.microsoft.com/office/drawing/2014/main" id="{E709337E-0FBE-4A4D-8791-277D168FD57A}"/>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Cave de Castelmaure</a:t>
            </a:r>
          </a:p>
        </p:txBody>
      </p:sp>
      <p:sp>
        <p:nvSpPr>
          <p:cNvPr id="12" name="">
            <a:extLst xmlns:a="http://schemas.openxmlformats.org/drawingml/2006/main">
              <a:ext uri="{FF2B5EF4-FFF2-40B4-BE49-F238E27FC236}">
                <a16:creationId xmlns:a16="http://schemas.microsoft.com/office/drawing/2014/main" id="{C66C9AF0-2FA6-4163-ACA4-67F931C9E88A}"/>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mûrs et griotte. Ample, souple et rond.</a:t>
            </a:r>
          </a:p>
        </p:txBody>
      </p:sp>
      <p:sp>
        <p:nvSpPr>
          <p:cNvPr id="13" name="">
            <a:extLst xmlns:a="http://schemas.openxmlformats.org/drawingml/2006/main">
              <a:ext uri="{FF2B5EF4-FFF2-40B4-BE49-F238E27FC236}">
                <a16:creationId xmlns:a16="http://schemas.microsoft.com/office/drawing/2014/main" id="{CF88B2B0-6CCD-4AFF-8E27-5D8CBF2D58CE}"/>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4" name="">
            <a:extLst xmlns:a="http://schemas.openxmlformats.org/drawingml/2006/main">
              <a:ext uri="{FF2B5EF4-FFF2-40B4-BE49-F238E27FC236}">
                <a16:creationId xmlns:a16="http://schemas.microsoft.com/office/drawing/2014/main" id="{4D75D16D-33CE-4315-BB3A-4AF34BCC4F88}"/>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Les Amandiers</a:t>
            </a:r>
          </a:p>
        </p:txBody>
      </p:sp>
      <p:sp>
        <p:nvSpPr>
          <p:cNvPr id="15" name="">
            <a:extLst xmlns:a="http://schemas.openxmlformats.org/drawingml/2006/main">
              <a:ext uri="{FF2B5EF4-FFF2-40B4-BE49-F238E27FC236}">
                <a16:creationId xmlns:a16="http://schemas.microsoft.com/office/drawing/2014/main" id="{67798E60-9CF0-43CD-AFE4-A76E42F7E7BB}"/>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La Clape</a:t>
            </a:r>
          </a:p>
        </p:txBody>
      </p:sp>
      <p:sp>
        <p:nvSpPr>
          <p:cNvPr id="16" name="">
            <a:extLst xmlns:a="http://schemas.openxmlformats.org/drawingml/2006/main">
              <a:ext uri="{FF2B5EF4-FFF2-40B4-BE49-F238E27FC236}">
                <a16:creationId xmlns:a16="http://schemas.microsoft.com/office/drawing/2014/main" id="{2DA8B0D5-13FB-4111-8CF0-C64E24318775}"/>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Château Marmorières</a:t>
            </a:r>
          </a:p>
        </p:txBody>
      </p:sp>
      <p:sp>
        <p:nvSpPr>
          <p:cNvPr id="17" name="">
            <a:extLst xmlns:a="http://schemas.openxmlformats.org/drawingml/2006/main">
              <a:ext uri="{FF2B5EF4-FFF2-40B4-BE49-F238E27FC236}">
                <a16:creationId xmlns:a16="http://schemas.microsoft.com/office/drawing/2014/main" id="{32CB77E8-D3AA-490B-A40D-783879DBD307}"/>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compotés et herbes. Frais, aux tanins fondus.</a:t>
            </a:r>
          </a:p>
        </p:txBody>
      </p:sp>
    </p:spTree>
    <p:extLst>
      <p:ext uri="{BB962C8B-B14F-4D97-AF65-F5344CB8AC3E}">
        <p14:creationId xmlns:p14="http://schemas.microsoft.com/office/powerpoint/2010/main" val="1298797829"/>
      </p:ext>
    </p:extLst>
  </p:cSld>
</p:sld>
</file>

<file path=ppt/slides/slide9.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2804CB5-2471-4C2E-9F13-E87A0C833A53}"/>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Languedoc et Roussillon</a:t>
            </a:r>
          </a:p>
        </p:txBody>
      </p:sp>
      <p:sp>
        <p:nvSpPr>
          <p:cNvPr id="2" name="">
            <a:extLst xmlns:a="http://schemas.openxmlformats.org/drawingml/2006/main">
              <a:ext uri="{FF2B5EF4-FFF2-40B4-BE49-F238E27FC236}">
                <a16:creationId xmlns:a16="http://schemas.microsoft.com/office/drawing/2014/main" id="{83F2E7C3-43DB-4BF1-B07D-3E9E8ACB65C3}"/>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09</a:t>
            </a:r>
          </a:p>
        </p:txBody>
      </p:sp>
      <p:sp>
        <p:nvSpPr>
          <p:cNvPr id="3" name="">
            <a:extLst xmlns:a="http://schemas.openxmlformats.org/drawingml/2006/main">
              <a:ext uri="{FF2B5EF4-FFF2-40B4-BE49-F238E27FC236}">
                <a16:creationId xmlns:a16="http://schemas.microsoft.com/office/drawing/2014/main" id="{FD0CF500-4583-4DD2-BBCC-F3A48E5EFD57}"/>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A15723C1-CCF5-4AFC-A21E-72DB23FC5161}"/>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Aïgal</a:t>
            </a:r>
          </a:p>
        </p:txBody>
      </p:sp>
      <p:sp>
        <p:nvSpPr>
          <p:cNvPr id="5" name="">
            <a:extLst xmlns:a="http://schemas.openxmlformats.org/drawingml/2006/main">
              <a:ext uri="{FF2B5EF4-FFF2-40B4-BE49-F238E27FC236}">
                <a16:creationId xmlns:a16="http://schemas.microsoft.com/office/drawing/2014/main" id="{D457BEAE-DD12-4C42-9954-62767D70500A}"/>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AOP Terrasses du Larzac</a:t>
            </a:r>
          </a:p>
        </p:txBody>
      </p:sp>
      <p:sp>
        <p:nvSpPr>
          <p:cNvPr id="6" name="">
            <a:extLst xmlns:a="http://schemas.openxmlformats.org/drawingml/2006/main">
              <a:ext uri="{FF2B5EF4-FFF2-40B4-BE49-F238E27FC236}">
                <a16:creationId xmlns:a16="http://schemas.microsoft.com/office/drawing/2014/main" id="{9A3B539F-926D-4AB3-BBD6-433DD7126823}"/>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Cave Castelbarry</a:t>
            </a:r>
          </a:p>
        </p:txBody>
      </p:sp>
      <p:sp>
        <p:nvSpPr>
          <p:cNvPr id="7" name="">
            <a:extLst xmlns:a="http://schemas.openxmlformats.org/drawingml/2006/main">
              <a:ext uri="{FF2B5EF4-FFF2-40B4-BE49-F238E27FC236}">
                <a16:creationId xmlns:a16="http://schemas.microsoft.com/office/drawing/2014/main" id="{29E900E8-ADE7-4303-A913-38872B8BA2DB}"/>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Un rouge des Terrasses du Larzac, syrah et grenache.</a:t>
            </a:r>
          </a:p>
        </p:txBody>
      </p:sp>
      <p:sp>
        <p:nvSpPr>
          <p:cNvPr id="8" name="">
            <a:extLst xmlns:a="http://schemas.openxmlformats.org/drawingml/2006/main">
              <a:ext uri="{FF2B5EF4-FFF2-40B4-BE49-F238E27FC236}">
                <a16:creationId xmlns:a16="http://schemas.microsoft.com/office/drawing/2014/main" id="{1CF9CE59-3C49-402C-B204-55D155C50DE4}"/>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9" name="">
            <a:extLst xmlns:a="http://schemas.openxmlformats.org/drawingml/2006/main">
              <a:ext uri="{FF2B5EF4-FFF2-40B4-BE49-F238E27FC236}">
                <a16:creationId xmlns:a16="http://schemas.microsoft.com/office/drawing/2014/main" id="{B68F13F3-690B-4DA5-A9B5-EC1A529EB1F3}"/>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L’Oracle Blanc</a:t>
            </a:r>
          </a:p>
        </p:txBody>
      </p:sp>
      <p:sp>
        <p:nvSpPr>
          <p:cNvPr id="10" name="">
            <a:extLst xmlns:a="http://schemas.openxmlformats.org/drawingml/2006/main">
              <a:ext uri="{FF2B5EF4-FFF2-40B4-BE49-F238E27FC236}">
                <a16:creationId xmlns:a16="http://schemas.microsoft.com/office/drawing/2014/main" id="{2516A7FB-6A0F-4B71-99F6-F64E02653EAA}"/>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IGP Pays d’Oc</a:t>
            </a:r>
          </a:p>
        </p:txBody>
      </p:sp>
      <p:sp>
        <p:nvSpPr>
          <p:cNvPr id="11" name="">
            <a:extLst xmlns:a="http://schemas.openxmlformats.org/drawingml/2006/main">
              <a:ext uri="{FF2B5EF4-FFF2-40B4-BE49-F238E27FC236}">
                <a16:creationId xmlns:a16="http://schemas.microsoft.com/office/drawing/2014/main" id="{A23B8A85-8B6B-4A49-A613-97C6336D31F8}"/>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Sieur d’Arques</a:t>
            </a:r>
          </a:p>
        </p:txBody>
      </p:sp>
      <p:sp>
        <p:nvSpPr>
          <p:cNvPr id="12" name="">
            <a:extLst xmlns:a="http://schemas.openxmlformats.org/drawingml/2006/main">
              <a:ext uri="{FF2B5EF4-FFF2-40B4-BE49-F238E27FC236}">
                <a16:creationId xmlns:a16="http://schemas.microsoft.com/office/drawing/2014/main" id="{8A731023-113E-4053-9E7F-4CBB9BB1B88A}"/>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Chardonnay. Pêche, abricot et agrumes. Souple et ample.</a:t>
            </a:r>
          </a:p>
        </p:txBody>
      </p:sp>
      <p:sp>
        <p:nvSpPr>
          <p:cNvPr id="13" name="">
            <a:extLst xmlns:a="http://schemas.openxmlformats.org/drawingml/2006/main">
              <a:ext uri="{FF2B5EF4-FFF2-40B4-BE49-F238E27FC236}">
                <a16:creationId xmlns:a16="http://schemas.microsoft.com/office/drawing/2014/main" id="{930D3B5A-61ED-4743-9173-87100311F111}"/>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D6174"/>
                </a:solidFill>
                <a:latin typeface="Arial"/>
                <a:ea typeface="Arial"/>
                <a:cs typeface="Arial"/>
              </a:defRPr>
            </a:pPr>
            <a:r>
              <a:rPr sz="1425" b="1">
                <a:solidFill>
                  <a:srgbClr val="AD6174"/>
                </a:solidFill>
                <a:latin typeface="Arial"/>
                <a:ea typeface="Arial"/>
                <a:cs typeface="Arial"/>
              </a:rPr>
              <a:t>ROSÉ</a:t>
            </a:r>
          </a:p>
        </p:txBody>
      </p:sp>
      <p:sp>
        <p:nvSpPr>
          <p:cNvPr id="14" name="">
            <a:extLst xmlns:a="http://schemas.openxmlformats.org/drawingml/2006/main">
              <a:ext uri="{FF2B5EF4-FFF2-40B4-BE49-F238E27FC236}">
                <a16:creationId xmlns:a16="http://schemas.microsoft.com/office/drawing/2014/main" id="{9BDD12EF-E8DB-43E0-BF62-8A85A47F0BDC}"/>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Gris Blanc</a:t>
            </a:r>
          </a:p>
        </p:txBody>
      </p:sp>
      <p:sp>
        <p:nvSpPr>
          <p:cNvPr id="15" name="">
            <a:extLst xmlns:a="http://schemas.openxmlformats.org/drawingml/2006/main">
              <a:ext uri="{FF2B5EF4-FFF2-40B4-BE49-F238E27FC236}">
                <a16:creationId xmlns:a16="http://schemas.microsoft.com/office/drawing/2014/main" id="{4A6F9362-D3FD-4946-9638-691B85B95082}"/>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AD6174"/>
                </a:solidFill>
                <a:latin typeface="Arial"/>
                <a:ea typeface="Arial"/>
                <a:cs typeface="Arial"/>
              </a:defRPr>
            </a:pPr>
            <a:r>
              <a:rPr sz="1725" b="0">
                <a:solidFill>
                  <a:srgbClr val="AD6174"/>
                </a:solidFill>
                <a:latin typeface="Arial"/>
                <a:ea typeface="Arial"/>
                <a:cs typeface="Arial"/>
              </a:rPr>
              <a:t>IGP Pays d’Oc</a:t>
            </a:r>
          </a:p>
        </p:txBody>
      </p:sp>
      <p:sp>
        <p:nvSpPr>
          <p:cNvPr id="16" name="">
            <a:extLst xmlns:a="http://schemas.openxmlformats.org/drawingml/2006/main">
              <a:ext uri="{FF2B5EF4-FFF2-40B4-BE49-F238E27FC236}">
                <a16:creationId xmlns:a16="http://schemas.microsoft.com/office/drawing/2014/main" id="{FF9A4770-5235-49C0-869A-8ABE8A712666}"/>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Gérard Bertrand</a:t>
            </a:r>
          </a:p>
        </p:txBody>
      </p:sp>
      <p:sp>
        <p:nvSpPr>
          <p:cNvPr id="17" name="">
            <a:extLst xmlns:a="http://schemas.openxmlformats.org/drawingml/2006/main">
              <a:ext uri="{FF2B5EF4-FFF2-40B4-BE49-F238E27FC236}">
                <a16:creationId xmlns:a16="http://schemas.microsoft.com/office/drawing/2014/main" id="{BA4B247F-C0C4-41E9-B26F-E76469D767E7}"/>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Petits fruits rouges. Délicat, légèrement perlant et frais.</a:t>
            </a:r>
          </a:p>
        </p:txBody>
      </p:sp>
    </p:spTree>
    <p:extLst>
      <p:ext uri="{BB962C8B-B14F-4D97-AF65-F5344CB8AC3E}">
        <p14:creationId xmlns:p14="http://schemas.microsoft.com/office/powerpoint/2010/main" val="2049923960"/>
      </p:ext>
    </p:extLst>
  </p:cSld>
</p:sld>
</file>

<file path=ppt/slides/slide10.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9E23BF1-5A05-4311-9E61-E40E0AC6B5DB}"/>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Bourgogne</a:t>
            </a:r>
          </a:p>
        </p:txBody>
      </p:sp>
      <p:sp>
        <p:nvSpPr>
          <p:cNvPr id="2" name="">
            <a:extLst xmlns:a="http://schemas.openxmlformats.org/drawingml/2006/main">
              <a:ext uri="{FF2B5EF4-FFF2-40B4-BE49-F238E27FC236}">
                <a16:creationId xmlns:a16="http://schemas.microsoft.com/office/drawing/2014/main" id="{EF10C067-A4B9-438A-9341-00A56B3EF113}"/>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10</a:t>
            </a:r>
          </a:p>
        </p:txBody>
      </p:sp>
      <p:sp>
        <p:nvSpPr>
          <p:cNvPr id="3" name="">
            <a:extLst xmlns:a="http://schemas.openxmlformats.org/drawingml/2006/main">
              <a:ext uri="{FF2B5EF4-FFF2-40B4-BE49-F238E27FC236}">
                <a16:creationId xmlns:a16="http://schemas.microsoft.com/office/drawing/2014/main" id="{43C3BABC-F23E-474E-B33A-E500A10C26CB}"/>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B7E9A6C6-1EC0-4502-97AC-A1F1FF48A9B3}"/>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Cuvée Caprice</a:t>
            </a:r>
          </a:p>
        </p:txBody>
      </p:sp>
      <p:sp>
        <p:nvSpPr>
          <p:cNvPr id="5" name="">
            <a:extLst xmlns:a="http://schemas.openxmlformats.org/drawingml/2006/main">
              <a:ext uri="{FF2B5EF4-FFF2-40B4-BE49-F238E27FC236}">
                <a16:creationId xmlns:a16="http://schemas.microsoft.com/office/drawing/2014/main" id="{9C6D1DF7-DBD9-4C99-8DD2-A17927D1AC4B}"/>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Coteaux-Bourguignons</a:t>
            </a:r>
          </a:p>
        </p:txBody>
      </p:sp>
      <p:sp>
        <p:nvSpPr>
          <p:cNvPr id="6" name="">
            <a:extLst xmlns:a="http://schemas.openxmlformats.org/drawingml/2006/main">
              <a:ext uri="{FF2B5EF4-FFF2-40B4-BE49-F238E27FC236}">
                <a16:creationId xmlns:a16="http://schemas.microsoft.com/office/drawing/2014/main" id="{847858AD-6696-4DC3-AC6D-4C152192717C}"/>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Louis Soufflot</a:t>
            </a:r>
          </a:p>
        </p:txBody>
      </p:sp>
      <p:sp>
        <p:nvSpPr>
          <p:cNvPr id="7" name="">
            <a:extLst xmlns:a="http://schemas.openxmlformats.org/drawingml/2006/main">
              <a:ext uri="{FF2B5EF4-FFF2-40B4-BE49-F238E27FC236}">
                <a16:creationId xmlns:a16="http://schemas.microsoft.com/office/drawing/2014/main" id="{FFDDC602-CB9D-43B2-805F-F11FC359EF70}"/>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Griotte. Rond, frais et croquant.</a:t>
            </a:r>
          </a:p>
        </p:txBody>
      </p:sp>
      <p:sp>
        <p:nvSpPr>
          <p:cNvPr id="8" name="">
            <a:extLst xmlns:a="http://schemas.openxmlformats.org/drawingml/2006/main">
              <a:ext uri="{FF2B5EF4-FFF2-40B4-BE49-F238E27FC236}">
                <a16:creationId xmlns:a16="http://schemas.microsoft.com/office/drawing/2014/main" id="{65F1AAED-6FC8-4A42-B5B0-8F6BCE28580E}"/>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766C1E86-529D-49BB-8D6D-7426E7F84899}"/>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Hautes Côtes de Nuits</a:t>
            </a:r>
          </a:p>
        </p:txBody>
      </p:sp>
      <p:sp>
        <p:nvSpPr>
          <p:cNvPr id="10" name="">
            <a:extLst xmlns:a="http://schemas.openxmlformats.org/drawingml/2006/main">
              <a:ext uri="{FF2B5EF4-FFF2-40B4-BE49-F238E27FC236}">
                <a16:creationId xmlns:a16="http://schemas.microsoft.com/office/drawing/2014/main" id="{91697D8A-79FF-44BC-A979-44910275BBD2}"/>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Bourgogne Hautes Côtes de Nuits</a:t>
            </a:r>
          </a:p>
        </p:txBody>
      </p:sp>
      <p:sp>
        <p:nvSpPr>
          <p:cNvPr id="11" name="">
            <a:extLst xmlns:a="http://schemas.openxmlformats.org/drawingml/2006/main">
              <a:ext uri="{FF2B5EF4-FFF2-40B4-BE49-F238E27FC236}">
                <a16:creationId xmlns:a16="http://schemas.microsoft.com/office/drawing/2014/main" id="{F72E6943-56BB-4F56-AF4A-85ABA8958E41}"/>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Manuel Olivier</a:t>
            </a:r>
          </a:p>
        </p:txBody>
      </p:sp>
      <p:sp>
        <p:nvSpPr>
          <p:cNvPr id="12" name="">
            <a:extLst xmlns:a="http://schemas.openxmlformats.org/drawingml/2006/main">
              <a:ext uri="{FF2B5EF4-FFF2-40B4-BE49-F238E27FC236}">
                <a16:creationId xmlns:a16="http://schemas.microsoft.com/office/drawing/2014/main" id="{08E7493A-96ED-424F-B906-3D71604169F0}"/>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 fumé et épices. Ample, soyeux et structuré.</a:t>
            </a:r>
          </a:p>
        </p:txBody>
      </p:sp>
      <p:sp>
        <p:nvSpPr>
          <p:cNvPr id="13" name="">
            <a:extLst xmlns:a="http://schemas.openxmlformats.org/drawingml/2006/main">
              <a:ext uri="{FF2B5EF4-FFF2-40B4-BE49-F238E27FC236}">
                <a16:creationId xmlns:a16="http://schemas.microsoft.com/office/drawing/2014/main" id="{44126B92-7ACA-45CA-946A-4AE475C56FB8}"/>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4" name="">
            <a:extLst xmlns:a="http://schemas.openxmlformats.org/drawingml/2006/main">
              <a:ext uri="{FF2B5EF4-FFF2-40B4-BE49-F238E27FC236}">
                <a16:creationId xmlns:a16="http://schemas.microsoft.com/office/drawing/2014/main" id="{1B953903-64B8-4943-91F3-71FB9BED214B}"/>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Les Grèves</a:t>
            </a:r>
          </a:p>
        </p:txBody>
      </p:sp>
      <p:sp>
        <p:nvSpPr>
          <p:cNvPr id="15" name="">
            <a:extLst xmlns:a="http://schemas.openxmlformats.org/drawingml/2006/main">
              <a:ext uri="{FF2B5EF4-FFF2-40B4-BE49-F238E27FC236}">
                <a16:creationId xmlns:a16="http://schemas.microsoft.com/office/drawing/2014/main" id="{3B49FAAD-2652-4979-A4B7-D5D07765A6C1}"/>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Beaune 1er Cru · Les Grèves</a:t>
            </a:r>
          </a:p>
        </p:txBody>
      </p:sp>
      <p:sp>
        <p:nvSpPr>
          <p:cNvPr id="16" name="">
            <a:extLst xmlns:a="http://schemas.openxmlformats.org/drawingml/2006/main">
              <a:ext uri="{FF2B5EF4-FFF2-40B4-BE49-F238E27FC236}">
                <a16:creationId xmlns:a16="http://schemas.microsoft.com/office/drawing/2014/main" id="{96DFFAD9-DC3A-4F6B-B31C-D290CB86868E}"/>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Aegerter</a:t>
            </a:r>
          </a:p>
        </p:txBody>
      </p:sp>
      <p:sp>
        <p:nvSpPr>
          <p:cNvPr id="17" name="">
            <a:extLst xmlns:a="http://schemas.openxmlformats.org/drawingml/2006/main">
              <a:ext uri="{FF2B5EF4-FFF2-40B4-BE49-F238E27FC236}">
                <a16:creationId xmlns:a16="http://schemas.microsoft.com/office/drawing/2014/main" id="{7D70D960-CA87-464C-8B64-CEE443590BA3}"/>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mûrs, cassis et épices. Dense, aux tanins intenses.</a:t>
            </a:r>
          </a:p>
        </p:txBody>
      </p:sp>
    </p:spTree>
    <p:extLst>
      <p:ext uri="{BB962C8B-B14F-4D97-AF65-F5344CB8AC3E}">
        <p14:creationId xmlns:p14="http://schemas.microsoft.com/office/powerpoint/2010/main" val="1542340056"/>
      </p:ext>
    </p:extLst>
  </p:cSld>
</p:sld>
</file>

<file path=ppt/slides/slide1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CD1AD82-12D8-4792-AC80-88DAF5600AAB}"/>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Bordeaux, rive droite</a:t>
            </a:r>
          </a:p>
        </p:txBody>
      </p:sp>
      <p:sp>
        <p:nvSpPr>
          <p:cNvPr id="2" name="">
            <a:extLst xmlns:a="http://schemas.openxmlformats.org/drawingml/2006/main">
              <a:ext uri="{FF2B5EF4-FFF2-40B4-BE49-F238E27FC236}">
                <a16:creationId xmlns:a16="http://schemas.microsoft.com/office/drawing/2014/main" id="{47B4EA77-852F-40FB-BD57-9D7527A98DDD}"/>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11</a:t>
            </a:r>
          </a:p>
        </p:txBody>
      </p:sp>
      <p:sp>
        <p:nvSpPr>
          <p:cNvPr id="3" name="">
            <a:extLst xmlns:a="http://schemas.openxmlformats.org/drawingml/2006/main">
              <a:ext uri="{FF2B5EF4-FFF2-40B4-BE49-F238E27FC236}">
                <a16:creationId xmlns:a16="http://schemas.microsoft.com/office/drawing/2014/main" id="{0C84F68D-6F4C-4B51-836F-A100416171C2}"/>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9D9D39A9-B660-4DB1-A70A-EBF72E8C21B8}"/>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Domaine Croix de Pomerus</a:t>
            </a:r>
          </a:p>
        </p:txBody>
      </p:sp>
      <p:sp>
        <p:nvSpPr>
          <p:cNvPr id="5" name="">
            <a:extLst xmlns:a="http://schemas.openxmlformats.org/drawingml/2006/main">
              <a:ext uri="{FF2B5EF4-FFF2-40B4-BE49-F238E27FC236}">
                <a16:creationId xmlns:a16="http://schemas.microsoft.com/office/drawing/2014/main" id="{6199A330-E1FA-4845-84A3-1B7AAFCF1B09}"/>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Lalande-de-Pomerol</a:t>
            </a:r>
          </a:p>
        </p:txBody>
      </p:sp>
      <p:sp>
        <p:nvSpPr>
          <p:cNvPr id="6" name="">
            <a:extLst xmlns:a="http://schemas.openxmlformats.org/drawingml/2006/main">
              <a:ext uri="{FF2B5EF4-FFF2-40B4-BE49-F238E27FC236}">
                <a16:creationId xmlns:a16="http://schemas.microsoft.com/office/drawing/2014/main" id="{670A842F-5CE2-4081-B269-CD205315AF1C}"/>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Croix de Pomerus</a:t>
            </a:r>
          </a:p>
        </p:txBody>
      </p:sp>
      <p:sp>
        <p:nvSpPr>
          <p:cNvPr id="7" name="">
            <a:extLst xmlns:a="http://schemas.openxmlformats.org/drawingml/2006/main">
              <a:ext uri="{FF2B5EF4-FFF2-40B4-BE49-F238E27FC236}">
                <a16:creationId xmlns:a16="http://schemas.microsoft.com/office/drawing/2014/main" id="{85162530-96FB-46CD-B23B-5FA5BA31C2F5}"/>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Épicé, poivré et chaleureux.</a:t>
            </a:r>
          </a:p>
        </p:txBody>
      </p:sp>
      <p:sp>
        <p:nvSpPr>
          <p:cNvPr id="8" name="">
            <a:extLst xmlns:a="http://schemas.openxmlformats.org/drawingml/2006/main">
              <a:ext uri="{FF2B5EF4-FFF2-40B4-BE49-F238E27FC236}">
                <a16:creationId xmlns:a16="http://schemas.microsoft.com/office/drawing/2014/main" id="{167720D9-B171-4B25-A8A5-F5D2B3313900}"/>
              </a:ext>
            </a:extLst>
          </p:cNvPr>
          <p:cNvSpPr>
            <a:spLocks xmlns:a="http://schemas.openxmlformats.org/drawingml/2006/main" noGrp="1"/>
          </p:cNvSpPr>
          <p:nvPr/>
        </p:nvSpPr>
        <p:spPr>
          <a:xfrm xmlns:a="http://schemas.openxmlformats.org/drawingml/2006/main">
            <a:off x="723900" y="3657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AF424BC0-E3E0-45DC-9A8E-A2D03BCB3C2B}"/>
              </a:ext>
            </a:extLst>
          </p:cNvPr>
          <p:cNvSpPr>
            <a:spLocks xmlns:a="http://schemas.openxmlformats.org/drawingml/2006/main" noGrp="1"/>
          </p:cNvSpPr>
          <p:nvPr/>
        </p:nvSpPr>
        <p:spPr>
          <a:xfrm xmlns:a="http://schemas.openxmlformats.org/drawingml/2006/main">
            <a:off x="2209800" y="3629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Clos des Confidences</a:t>
            </a:r>
          </a:p>
        </p:txBody>
      </p:sp>
      <p:sp>
        <p:nvSpPr>
          <p:cNvPr id="10" name="">
            <a:extLst xmlns:a="http://schemas.openxmlformats.org/drawingml/2006/main">
              <a:ext uri="{FF2B5EF4-FFF2-40B4-BE49-F238E27FC236}">
                <a16:creationId xmlns:a16="http://schemas.microsoft.com/office/drawing/2014/main" id="{9E8366C6-2151-4115-8DCD-46B7BAA0636A}"/>
              </a:ext>
            </a:extLst>
          </p:cNvPr>
          <p:cNvSpPr>
            <a:spLocks xmlns:a="http://schemas.openxmlformats.org/drawingml/2006/main" noGrp="1"/>
          </p:cNvSpPr>
          <p:nvPr/>
        </p:nvSpPr>
        <p:spPr>
          <a:xfrm xmlns:a="http://schemas.openxmlformats.org/drawingml/2006/main">
            <a:off x="2209800" y="4038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Saint-Émilion Grand Cru</a:t>
            </a:r>
          </a:p>
        </p:txBody>
      </p:sp>
      <p:sp>
        <p:nvSpPr>
          <p:cNvPr id="11" name="">
            <a:extLst xmlns:a="http://schemas.openxmlformats.org/drawingml/2006/main">
              <a:ext uri="{FF2B5EF4-FFF2-40B4-BE49-F238E27FC236}">
                <a16:creationId xmlns:a16="http://schemas.microsoft.com/office/drawing/2014/main" id="{79AB8561-138F-4D07-8E4B-84472142253C}"/>
              </a:ext>
            </a:extLst>
          </p:cNvPr>
          <p:cNvSpPr>
            <a:spLocks xmlns:a="http://schemas.openxmlformats.org/drawingml/2006/main" noGrp="1"/>
          </p:cNvSpPr>
          <p:nvPr/>
        </p:nvSpPr>
        <p:spPr>
          <a:xfrm xmlns:a="http://schemas.openxmlformats.org/drawingml/2006/main">
            <a:off x="2209800" y="4343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Clos des Confidences</a:t>
            </a:r>
          </a:p>
        </p:txBody>
      </p:sp>
      <p:sp>
        <p:nvSpPr>
          <p:cNvPr id="12" name="">
            <a:extLst xmlns:a="http://schemas.openxmlformats.org/drawingml/2006/main">
              <a:ext uri="{FF2B5EF4-FFF2-40B4-BE49-F238E27FC236}">
                <a16:creationId xmlns:a16="http://schemas.microsoft.com/office/drawing/2014/main" id="{D4342C3D-695C-4AF1-B3FD-E59B37FAE7DC}"/>
              </a:ext>
            </a:extLst>
          </p:cNvPr>
          <p:cNvSpPr>
            <a:spLocks xmlns:a="http://schemas.openxmlformats.org/drawingml/2006/main" noGrp="1"/>
          </p:cNvSpPr>
          <p:nvPr/>
        </p:nvSpPr>
        <p:spPr>
          <a:xfrm xmlns:a="http://schemas.openxmlformats.org/drawingml/2006/main">
            <a:off x="2209800" y="4667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cassis, violette et poivre. Concentré.</a:t>
            </a:r>
          </a:p>
        </p:txBody>
      </p:sp>
    </p:spTree>
    <p:extLst>
      <p:ext uri="{BB962C8B-B14F-4D97-AF65-F5344CB8AC3E}">
        <p14:creationId xmlns:p14="http://schemas.microsoft.com/office/powerpoint/2010/main" val="762762009"/>
      </p:ext>
    </p:extLst>
  </p:cSld>
</p:sld>
</file>

<file path=ppt/slides/slide1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73DE131-FDD8-4387-A959-09918E9FE995}"/>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Bordeaux, Médoc</a:t>
            </a:r>
          </a:p>
        </p:txBody>
      </p:sp>
      <p:sp>
        <p:nvSpPr>
          <p:cNvPr id="2" name="">
            <a:extLst xmlns:a="http://schemas.openxmlformats.org/drawingml/2006/main">
              <a:ext uri="{FF2B5EF4-FFF2-40B4-BE49-F238E27FC236}">
                <a16:creationId xmlns:a16="http://schemas.microsoft.com/office/drawing/2014/main" id="{DC1A1293-489C-4C95-A522-A2F23BF90EF1}"/>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12</a:t>
            </a:r>
          </a:p>
        </p:txBody>
      </p:sp>
      <p:sp>
        <p:nvSpPr>
          <p:cNvPr id="3" name="">
            <a:extLst xmlns:a="http://schemas.openxmlformats.org/drawingml/2006/main">
              <a:ext uri="{FF2B5EF4-FFF2-40B4-BE49-F238E27FC236}">
                <a16:creationId xmlns:a16="http://schemas.microsoft.com/office/drawing/2014/main" id="{9D29D5CD-AD95-4EB8-A903-662A03E98BD7}"/>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4" name="">
            <a:extLst xmlns:a="http://schemas.openxmlformats.org/drawingml/2006/main">
              <a:ext uri="{FF2B5EF4-FFF2-40B4-BE49-F238E27FC236}">
                <a16:creationId xmlns:a16="http://schemas.microsoft.com/office/drawing/2014/main" id="{0A743CBD-C94B-47ED-A521-65AE0BCD833B}"/>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Fleur de Pédesclaux</a:t>
            </a:r>
          </a:p>
        </p:txBody>
      </p:sp>
      <p:sp>
        <p:nvSpPr>
          <p:cNvPr id="5" name="">
            <a:extLst xmlns:a="http://schemas.openxmlformats.org/drawingml/2006/main">
              <a:ext uri="{FF2B5EF4-FFF2-40B4-BE49-F238E27FC236}">
                <a16:creationId xmlns:a16="http://schemas.microsoft.com/office/drawing/2014/main" id="{CD502FC4-4F56-499E-B451-3327D5E5AA04}"/>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Pauillac</a:t>
            </a:r>
          </a:p>
        </p:txBody>
      </p:sp>
      <p:sp>
        <p:nvSpPr>
          <p:cNvPr id="6" name="">
            <a:extLst xmlns:a="http://schemas.openxmlformats.org/drawingml/2006/main">
              <a:ext uri="{FF2B5EF4-FFF2-40B4-BE49-F238E27FC236}">
                <a16:creationId xmlns:a16="http://schemas.microsoft.com/office/drawing/2014/main" id="{9F31660D-9224-4973-9641-E07400A8EA83}"/>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Château Pédesclaux · second vin</a:t>
            </a:r>
          </a:p>
        </p:txBody>
      </p:sp>
      <p:sp>
        <p:nvSpPr>
          <p:cNvPr id="7" name="">
            <a:extLst xmlns:a="http://schemas.openxmlformats.org/drawingml/2006/main">
              <a:ext uri="{FF2B5EF4-FFF2-40B4-BE49-F238E27FC236}">
                <a16:creationId xmlns:a16="http://schemas.microsoft.com/office/drawing/2014/main" id="{161CEB3A-5681-477E-9AB5-6B09313DA35F}"/>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rouges et fleurs. Frais, souple, aux tanins soyeux.</a:t>
            </a:r>
          </a:p>
        </p:txBody>
      </p:sp>
      <p:sp>
        <p:nvSpPr>
          <p:cNvPr id="8" name="">
            <a:extLst xmlns:a="http://schemas.openxmlformats.org/drawingml/2006/main">
              <a:ext uri="{FF2B5EF4-FFF2-40B4-BE49-F238E27FC236}">
                <a16:creationId xmlns:a16="http://schemas.microsoft.com/office/drawing/2014/main" id="{AF9952B0-DBC3-4D09-B4B7-4D42D302CAFE}"/>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9" name="">
            <a:extLst xmlns:a="http://schemas.openxmlformats.org/drawingml/2006/main">
              <a:ext uri="{FF2B5EF4-FFF2-40B4-BE49-F238E27FC236}">
                <a16:creationId xmlns:a16="http://schemas.microsoft.com/office/drawing/2014/main" id="{610758EA-5F20-4064-B513-F24310C64057}"/>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Connétable de Talbot</a:t>
            </a:r>
          </a:p>
        </p:txBody>
      </p:sp>
      <p:sp>
        <p:nvSpPr>
          <p:cNvPr id="10" name="">
            <a:extLst xmlns:a="http://schemas.openxmlformats.org/drawingml/2006/main">
              <a:ext uri="{FF2B5EF4-FFF2-40B4-BE49-F238E27FC236}">
                <a16:creationId xmlns:a16="http://schemas.microsoft.com/office/drawing/2014/main" id="{5E3345D5-B66A-43AA-904D-1F8ACF128ED7}"/>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Saint-Julien</a:t>
            </a:r>
          </a:p>
        </p:txBody>
      </p:sp>
      <p:sp>
        <p:nvSpPr>
          <p:cNvPr id="11" name="">
            <a:extLst xmlns:a="http://schemas.openxmlformats.org/drawingml/2006/main">
              <a:ext uri="{FF2B5EF4-FFF2-40B4-BE49-F238E27FC236}">
                <a16:creationId xmlns:a16="http://schemas.microsoft.com/office/drawing/2014/main" id="{BEEE6651-310A-4E92-8740-40BB2766A003}"/>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Château Talbot · second vin</a:t>
            </a:r>
          </a:p>
        </p:txBody>
      </p:sp>
      <p:sp>
        <p:nvSpPr>
          <p:cNvPr id="12" name="">
            <a:extLst xmlns:a="http://schemas.openxmlformats.org/drawingml/2006/main">
              <a:ext uri="{FF2B5EF4-FFF2-40B4-BE49-F238E27FC236}">
                <a16:creationId xmlns:a16="http://schemas.microsoft.com/office/drawing/2014/main" id="{B1D25205-D9BD-4D39-861E-FB06819FD663}"/>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Classique et élégant. Structuré, avec une finale longue et fraîche.</a:t>
            </a:r>
          </a:p>
        </p:txBody>
      </p:sp>
      <p:sp>
        <p:nvSpPr>
          <p:cNvPr id="13" name="">
            <a:extLst xmlns:a="http://schemas.openxmlformats.org/drawingml/2006/main">
              <a:ext uri="{FF2B5EF4-FFF2-40B4-BE49-F238E27FC236}">
                <a16:creationId xmlns:a16="http://schemas.microsoft.com/office/drawing/2014/main" id="{E52D6426-2245-4307-9A31-BA5F9B3BEF4C}"/>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91364C"/>
                </a:solidFill>
                <a:latin typeface="Arial"/>
                <a:ea typeface="Arial"/>
                <a:cs typeface="Arial"/>
              </a:defRPr>
            </a:pPr>
            <a:r>
              <a:rPr sz="1425" b="1">
                <a:solidFill>
                  <a:srgbClr val="91364C"/>
                </a:solidFill>
                <a:latin typeface="Arial"/>
                <a:ea typeface="Arial"/>
                <a:cs typeface="Arial"/>
              </a:rPr>
              <a:t>ROUGE</a:t>
            </a:r>
          </a:p>
        </p:txBody>
      </p:sp>
      <p:sp>
        <p:nvSpPr>
          <p:cNvPr id="14" name="">
            <a:extLst xmlns:a="http://schemas.openxmlformats.org/drawingml/2006/main">
              <a:ext uri="{FF2B5EF4-FFF2-40B4-BE49-F238E27FC236}">
                <a16:creationId xmlns:a16="http://schemas.microsoft.com/office/drawing/2014/main" id="{102CFD9A-F443-4AD4-8682-C6F5DFB19F14}"/>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Château Haut-Marbuzet</a:t>
            </a:r>
          </a:p>
        </p:txBody>
      </p:sp>
      <p:sp>
        <p:nvSpPr>
          <p:cNvPr id="15" name="">
            <a:extLst xmlns:a="http://schemas.openxmlformats.org/drawingml/2006/main">
              <a:ext uri="{FF2B5EF4-FFF2-40B4-BE49-F238E27FC236}">
                <a16:creationId xmlns:a16="http://schemas.microsoft.com/office/drawing/2014/main" id="{1E6149B3-5B82-4959-A6E1-7CB89D5391B0}"/>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1364C"/>
                </a:solidFill>
                <a:latin typeface="Arial"/>
                <a:ea typeface="Arial"/>
                <a:cs typeface="Arial"/>
              </a:defRPr>
            </a:pPr>
            <a:r>
              <a:rPr sz="1725" b="0">
                <a:solidFill>
                  <a:srgbClr val="91364C"/>
                </a:solidFill>
                <a:latin typeface="Arial"/>
                <a:ea typeface="Arial"/>
                <a:cs typeface="Arial"/>
              </a:rPr>
              <a:t>AOC Saint-Estèphe</a:t>
            </a:r>
          </a:p>
        </p:txBody>
      </p:sp>
      <p:sp>
        <p:nvSpPr>
          <p:cNvPr id="16" name="">
            <a:extLst xmlns:a="http://schemas.openxmlformats.org/drawingml/2006/main">
              <a:ext uri="{FF2B5EF4-FFF2-40B4-BE49-F238E27FC236}">
                <a16:creationId xmlns:a16="http://schemas.microsoft.com/office/drawing/2014/main" id="{A490E5DF-8538-4399-9BF4-2159CD12AAF2}"/>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Château Haut-Marbuzet</a:t>
            </a:r>
          </a:p>
        </p:txBody>
      </p:sp>
      <p:sp>
        <p:nvSpPr>
          <p:cNvPr id="17" name="">
            <a:extLst xmlns:a="http://schemas.openxmlformats.org/drawingml/2006/main">
              <a:ext uri="{FF2B5EF4-FFF2-40B4-BE49-F238E27FC236}">
                <a16:creationId xmlns:a16="http://schemas.microsoft.com/office/drawing/2014/main" id="{A9076421-6945-4405-B6E7-1989E79B5207}"/>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noirs, épices et boisé. Dense et tannique.</a:t>
            </a:r>
          </a:p>
        </p:txBody>
      </p:sp>
    </p:spTree>
    <p:extLst>
      <p:ext uri="{BB962C8B-B14F-4D97-AF65-F5344CB8AC3E}">
        <p14:creationId xmlns:p14="http://schemas.microsoft.com/office/powerpoint/2010/main" val="1339958129"/>
      </p:ext>
    </p:extLst>
  </p:cSld>
</p:sld>
</file>

<file path=ppt/slides/slide1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2D55908-8B2F-40CB-A470-A049D77430BE}"/>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Trois blancs, trois origines</a:t>
            </a:r>
          </a:p>
        </p:txBody>
      </p:sp>
      <p:sp>
        <p:nvSpPr>
          <p:cNvPr id="2" name="">
            <a:extLst xmlns:a="http://schemas.openxmlformats.org/drawingml/2006/main">
              <a:ext uri="{FF2B5EF4-FFF2-40B4-BE49-F238E27FC236}">
                <a16:creationId xmlns:a16="http://schemas.microsoft.com/office/drawing/2014/main" id="{8A681973-7A45-4EAB-9CB5-78EB78E5B9F5}"/>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13</a:t>
            </a:r>
          </a:p>
        </p:txBody>
      </p:sp>
      <p:sp>
        <p:nvSpPr>
          <p:cNvPr id="3" name="">
            <a:extLst xmlns:a="http://schemas.openxmlformats.org/drawingml/2006/main">
              <a:ext uri="{FF2B5EF4-FFF2-40B4-BE49-F238E27FC236}">
                <a16:creationId xmlns:a16="http://schemas.microsoft.com/office/drawing/2014/main" id="{3BF56E7E-42D7-4FD1-AFF6-4B56CDA8FB0D}"/>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4" name="">
            <a:extLst xmlns:a="http://schemas.openxmlformats.org/drawingml/2006/main">
              <a:ext uri="{FF2B5EF4-FFF2-40B4-BE49-F238E27FC236}">
                <a16:creationId xmlns:a16="http://schemas.microsoft.com/office/drawing/2014/main" id="{22B8AAFB-CE29-4C8A-B380-308669C898F6}"/>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Château Nicot</a:t>
            </a:r>
          </a:p>
        </p:txBody>
      </p:sp>
      <p:sp>
        <p:nvSpPr>
          <p:cNvPr id="5" name="">
            <a:extLst xmlns:a="http://schemas.openxmlformats.org/drawingml/2006/main">
              <a:ext uri="{FF2B5EF4-FFF2-40B4-BE49-F238E27FC236}">
                <a16:creationId xmlns:a16="http://schemas.microsoft.com/office/drawing/2014/main" id="{D4A68125-5111-4476-B616-73B41062AEA2}"/>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AOC Entre-deux-Mers</a:t>
            </a:r>
          </a:p>
        </p:txBody>
      </p:sp>
      <p:sp>
        <p:nvSpPr>
          <p:cNvPr id="6" name="">
            <a:extLst xmlns:a="http://schemas.openxmlformats.org/drawingml/2006/main">
              <a:ext uri="{FF2B5EF4-FFF2-40B4-BE49-F238E27FC236}">
                <a16:creationId xmlns:a16="http://schemas.microsoft.com/office/drawing/2014/main" id="{62EB949D-63F5-4700-BCA3-8EC97C330383}"/>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Vignobles Dubourg</a:t>
            </a:r>
          </a:p>
        </p:txBody>
      </p:sp>
      <p:sp>
        <p:nvSpPr>
          <p:cNvPr id="7" name="">
            <a:extLst xmlns:a="http://schemas.openxmlformats.org/drawingml/2006/main">
              <a:ext uri="{FF2B5EF4-FFF2-40B4-BE49-F238E27FC236}">
                <a16:creationId xmlns:a16="http://schemas.microsoft.com/office/drawing/2014/main" id="{7445C2C6-371E-4B5D-AFFB-36B9A19B5928}"/>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Pêche jaune et agrumes. Frais, équilibré, légèrement perlant.</a:t>
            </a:r>
          </a:p>
        </p:txBody>
      </p:sp>
      <p:sp>
        <p:nvSpPr>
          <p:cNvPr id="8" name="">
            <a:extLst xmlns:a="http://schemas.openxmlformats.org/drawingml/2006/main">
              <a:ext uri="{FF2B5EF4-FFF2-40B4-BE49-F238E27FC236}">
                <a16:creationId xmlns:a16="http://schemas.microsoft.com/office/drawing/2014/main" id="{475D6E97-FFCC-417D-8738-56D1C2529C0D}"/>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9" name="">
            <a:extLst xmlns:a="http://schemas.openxmlformats.org/drawingml/2006/main">
              <a:ext uri="{FF2B5EF4-FFF2-40B4-BE49-F238E27FC236}">
                <a16:creationId xmlns:a16="http://schemas.microsoft.com/office/drawing/2014/main" id="{501F5AB9-C05C-411E-97CE-8B21D30211F6}"/>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Le Champ des Vignes</a:t>
            </a:r>
          </a:p>
        </p:txBody>
      </p:sp>
      <p:sp>
        <p:nvSpPr>
          <p:cNvPr id="10" name="">
            <a:extLst xmlns:a="http://schemas.openxmlformats.org/drawingml/2006/main">
              <a:ext uri="{FF2B5EF4-FFF2-40B4-BE49-F238E27FC236}">
                <a16:creationId xmlns:a16="http://schemas.microsoft.com/office/drawing/2014/main" id="{977DDF49-DCF3-420F-8DA7-B8DB12651B27}"/>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AOC Pouilly-Fumé</a:t>
            </a:r>
          </a:p>
        </p:txBody>
      </p:sp>
      <p:sp>
        <p:nvSpPr>
          <p:cNvPr id="11" name="">
            <a:extLst xmlns:a="http://schemas.openxmlformats.org/drawingml/2006/main">
              <a:ext uri="{FF2B5EF4-FFF2-40B4-BE49-F238E27FC236}">
                <a16:creationId xmlns:a16="http://schemas.microsoft.com/office/drawing/2014/main" id="{40BA2E29-934B-403A-A890-846079BDE30B}"/>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Joseph Mellot</a:t>
            </a:r>
          </a:p>
        </p:txBody>
      </p:sp>
      <p:sp>
        <p:nvSpPr>
          <p:cNvPr id="12" name="">
            <a:extLst xmlns:a="http://schemas.openxmlformats.org/drawingml/2006/main">
              <a:ext uri="{FF2B5EF4-FFF2-40B4-BE49-F238E27FC236}">
                <a16:creationId xmlns:a16="http://schemas.microsoft.com/office/drawing/2014/main" id="{304AB60C-D38C-4C4B-AF7F-3ACDB96B9919}"/>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Agrumes et fruits blancs. Du volume, de la tension et une finale zestée.</a:t>
            </a:r>
          </a:p>
        </p:txBody>
      </p:sp>
      <p:sp>
        <p:nvSpPr>
          <p:cNvPr id="13" name="">
            <a:extLst xmlns:a="http://schemas.openxmlformats.org/drawingml/2006/main">
              <a:ext uri="{FF2B5EF4-FFF2-40B4-BE49-F238E27FC236}">
                <a16:creationId xmlns:a16="http://schemas.microsoft.com/office/drawing/2014/main" id="{6A499ACE-5C71-42B2-A837-F8562A9372CF}"/>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8C701E"/>
                </a:solidFill>
                <a:latin typeface="Arial"/>
                <a:ea typeface="Arial"/>
                <a:cs typeface="Arial"/>
              </a:defRPr>
            </a:pPr>
            <a:r>
              <a:rPr sz="1425" b="1">
                <a:solidFill>
                  <a:srgbClr val="8C701E"/>
                </a:solidFill>
                <a:latin typeface="Arial"/>
                <a:ea typeface="Arial"/>
                <a:cs typeface="Arial"/>
              </a:rPr>
              <a:t>BLANC</a:t>
            </a:r>
          </a:p>
        </p:txBody>
      </p:sp>
      <p:sp>
        <p:nvSpPr>
          <p:cNvPr id="14" name="">
            <a:extLst xmlns:a="http://schemas.openxmlformats.org/drawingml/2006/main">
              <a:ext uri="{FF2B5EF4-FFF2-40B4-BE49-F238E27FC236}">
                <a16:creationId xmlns:a16="http://schemas.microsoft.com/office/drawing/2014/main" id="{A61B59BB-4D5D-482E-B5BE-33E1B5ED7D01}"/>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Vibrant</a:t>
            </a:r>
          </a:p>
        </p:txBody>
      </p:sp>
      <p:sp>
        <p:nvSpPr>
          <p:cNvPr id="15" name="">
            <a:extLst xmlns:a="http://schemas.openxmlformats.org/drawingml/2006/main">
              <a:ext uri="{FF2B5EF4-FFF2-40B4-BE49-F238E27FC236}">
                <a16:creationId xmlns:a16="http://schemas.microsoft.com/office/drawing/2014/main" id="{B041E2F3-35AD-494D-9EF1-E3F69E9A8B1B}"/>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8C701E"/>
                </a:solidFill>
                <a:latin typeface="Arial"/>
                <a:ea typeface="Arial"/>
                <a:cs typeface="Arial"/>
              </a:defRPr>
            </a:pPr>
            <a:r>
              <a:rPr sz="1725" b="0">
                <a:solidFill>
                  <a:srgbClr val="8C701E"/>
                </a:solidFill>
                <a:latin typeface="Arial"/>
                <a:ea typeface="Arial"/>
                <a:cs typeface="Arial"/>
              </a:rPr>
              <a:t>AOC Petit Chablis</a:t>
            </a:r>
          </a:p>
        </p:txBody>
      </p:sp>
      <p:sp>
        <p:nvSpPr>
          <p:cNvPr id="16" name="">
            <a:extLst xmlns:a="http://schemas.openxmlformats.org/drawingml/2006/main">
              <a:ext uri="{FF2B5EF4-FFF2-40B4-BE49-F238E27FC236}">
                <a16:creationId xmlns:a16="http://schemas.microsoft.com/office/drawing/2014/main" id="{B510A2C0-0CBF-4775-95D6-7AA843B8C239}"/>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La Chablisienne</a:t>
            </a:r>
          </a:p>
        </p:txBody>
      </p:sp>
      <p:sp>
        <p:nvSpPr>
          <p:cNvPr id="17" name="">
            <a:extLst xmlns:a="http://schemas.openxmlformats.org/drawingml/2006/main">
              <a:ext uri="{FF2B5EF4-FFF2-40B4-BE49-F238E27FC236}">
                <a16:creationId xmlns:a16="http://schemas.microsoft.com/office/drawing/2014/main" id="{0FEF0699-3C84-4DB0-B992-52EC937C40AD}"/>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Ananas, pomme verte et touche iodée. Vif et frais.</a:t>
            </a:r>
          </a:p>
        </p:txBody>
      </p:sp>
    </p:spTree>
    <p:extLst>
      <p:ext uri="{BB962C8B-B14F-4D97-AF65-F5344CB8AC3E}">
        <p14:creationId xmlns:p14="http://schemas.microsoft.com/office/powerpoint/2010/main" val="275201509"/>
      </p:ext>
    </p:extLst>
  </p:cSld>
</p:sld>
</file>

<file path=ppt/slides/slide1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9FFCCDA-8E5E-4B27-BEA7-87D94EC80B73}"/>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Rosés de Provence et de Corse</a:t>
            </a:r>
          </a:p>
        </p:txBody>
      </p:sp>
      <p:sp>
        <p:nvSpPr>
          <p:cNvPr id="2" name="">
            <a:extLst xmlns:a="http://schemas.openxmlformats.org/drawingml/2006/main">
              <a:ext uri="{FF2B5EF4-FFF2-40B4-BE49-F238E27FC236}">
                <a16:creationId xmlns:a16="http://schemas.microsoft.com/office/drawing/2014/main" id="{FDC991D6-6D62-45EC-AAEC-69EB1D985E28}"/>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14</a:t>
            </a:r>
          </a:p>
        </p:txBody>
      </p:sp>
      <p:sp>
        <p:nvSpPr>
          <p:cNvPr id="3" name="">
            <a:extLst xmlns:a="http://schemas.openxmlformats.org/drawingml/2006/main">
              <a:ext uri="{FF2B5EF4-FFF2-40B4-BE49-F238E27FC236}">
                <a16:creationId xmlns:a16="http://schemas.microsoft.com/office/drawing/2014/main" id="{63D527DF-E121-4F0E-91A1-98A10B0F52B7}"/>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D6174"/>
                </a:solidFill>
                <a:latin typeface="Arial"/>
                <a:ea typeface="Arial"/>
                <a:cs typeface="Arial"/>
              </a:defRPr>
            </a:pPr>
            <a:r>
              <a:rPr sz="1425" b="1">
                <a:solidFill>
                  <a:srgbClr val="AD6174"/>
                </a:solidFill>
                <a:latin typeface="Arial"/>
                <a:ea typeface="Arial"/>
                <a:cs typeface="Arial"/>
              </a:rPr>
              <a:t>ROSÉ</a:t>
            </a:r>
          </a:p>
        </p:txBody>
      </p:sp>
      <p:sp>
        <p:nvSpPr>
          <p:cNvPr id="4" name="">
            <a:extLst xmlns:a="http://schemas.openxmlformats.org/drawingml/2006/main">
              <a:ext uri="{FF2B5EF4-FFF2-40B4-BE49-F238E27FC236}">
                <a16:creationId xmlns:a16="http://schemas.microsoft.com/office/drawing/2014/main" id="{73036377-CA41-4074-9E8E-15B884B9BAA8}"/>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Favorite</a:t>
            </a:r>
          </a:p>
        </p:txBody>
      </p:sp>
      <p:sp>
        <p:nvSpPr>
          <p:cNvPr id="5" name="">
            <a:extLst xmlns:a="http://schemas.openxmlformats.org/drawingml/2006/main">
              <a:ext uri="{FF2B5EF4-FFF2-40B4-BE49-F238E27FC236}">
                <a16:creationId xmlns:a16="http://schemas.microsoft.com/office/drawing/2014/main" id="{7A779344-BBCF-4E4F-A163-5BE56B904766}"/>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AD6174"/>
                </a:solidFill>
                <a:latin typeface="Arial"/>
                <a:ea typeface="Arial"/>
                <a:cs typeface="Arial"/>
              </a:defRPr>
            </a:pPr>
            <a:r>
              <a:rPr sz="1725" b="0">
                <a:solidFill>
                  <a:srgbClr val="AD6174"/>
                </a:solidFill>
                <a:latin typeface="Arial"/>
                <a:ea typeface="Arial"/>
                <a:cs typeface="Arial"/>
              </a:rPr>
              <a:t>AOP Côtes de Provence</a:t>
            </a:r>
          </a:p>
        </p:txBody>
      </p:sp>
      <p:sp>
        <p:nvSpPr>
          <p:cNvPr id="6" name="">
            <a:extLst xmlns:a="http://schemas.openxmlformats.org/drawingml/2006/main">
              <a:ext uri="{FF2B5EF4-FFF2-40B4-BE49-F238E27FC236}">
                <a16:creationId xmlns:a16="http://schemas.microsoft.com/office/drawing/2014/main" id="{716B6CC3-7564-44DD-A512-0E547C7E9FCB}"/>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Grandpré</a:t>
            </a:r>
          </a:p>
        </p:txBody>
      </p:sp>
      <p:sp>
        <p:nvSpPr>
          <p:cNvPr id="7" name="">
            <a:extLst xmlns:a="http://schemas.openxmlformats.org/drawingml/2006/main">
              <a:ext uri="{FF2B5EF4-FFF2-40B4-BE49-F238E27FC236}">
                <a16:creationId xmlns:a16="http://schemas.microsoft.com/office/drawing/2014/main" id="{0DFDFC57-B294-4957-B360-B9B1AFB6575F}"/>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Pamplemousse, fleurs blanches et menthe. Frais.</a:t>
            </a:r>
          </a:p>
        </p:txBody>
      </p:sp>
      <p:sp>
        <p:nvSpPr>
          <p:cNvPr id="8" name="">
            <a:extLst xmlns:a="http://schemas.openxmlformats.org/drawingml/2006/main">
              <a:ext uri="{FF2B5EF4-FFF2-40B4-BE49-F238E27FC236}">
                <a16:creationId xmlns:a16="http://schemas.microsoft.com/office/drawing/2014/main" id="{F358D3E6-88F0-4D9C-A802-B5923209BE34}"/>
              </a:ext>
            </a:extLst>
          </p:cNvPr>
          <p:cNvSpPr>
            <a:spLocks xmlns:a="http://schemas.openxmlformats.org/drawingml/2006/main" noGrp="1"/>
          </p:cNvSpPr>
          <p:nvPr/>
        </p:nvSpPr>
        <p:spPr>
          <a:xfrm xmlns:a="http://schemas.openxmlformats.org/drawingml/2006/main">
            <a:off x="723900" y="314325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D6174"/>
                </a:solidFill>
                <a:latin typeface="Arial"/>
                <a:ea typeface="Arial"/>
                <a:cs typeface="Arial"/>
              </a:defRPr>
            </a:pPr>
            <a:r>
              <a:rPr sz="1425" b="1">
                <a:solidFill>
                  <a:srgbClr val="AD6174"/>
                </a:solidFill>
                <a:latin typeface="Arial"/>
                <a:ea typeface="Arial"/>
                <a:cs typeface="Arial"/>
              </a:rPr>
              <a:t>ROSÉ</a:t>
            </a:r>
          </a:p>
        </p:txBody>
      </p:sp>
      <p:sp>
        <p:nvSpPr>
          <p:cNvPr id="9" name="">
            <a:extLst xmlns:a="http://schemas.openxmlformats.org/drawingml/2006/main">
              <a:ext uri="{FF2B5EF4-FFF2-40B4-BE49-F238E27FC236}">
                <a16:creationId xmlns:a16="http://schemas.microsoft.com/office/drawing/2014/main" id="{A286D7E7-BC16-4E42-BD83-B640B40C6534}"/>
              </a:ext>
            </a:extLst>
          </p:cNvPr>
          <p:cNvSpPr>
            <a:spLocks xmlns:a="http://schemas.openxmlformats.org/drawingml/2006/main" noGrp="1"/>
          </p:cNvSpPr>
          <p:nvPr/>
        </p:nvSpPr>
        <p:spPr>
          <a:xfrm xmlns:a="http://schemas.openxmlformats.org/drawingml/2006/main">
            <a:off x="2209800" y="311467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Château de Brégançon</a:t>
            </a:r>
          </a:p>
        </p:txBody>
      </p:sp>
      <p:sp>
        <p:nvSpPr>
          <p:cNvPr id="10" name="">
            <a:extLst xmlns:a="http://schemas.openxmlformats.org/drawingml/2006/main">
              <a:ext uri="{FF2B5EF4-FFF2-40B4-BE49-F238E27FC236}">
                <a16:creationId xmlns:a16="http://schemas.microsoft.com/office/drawing/2014/main" id="{906062F1-BC11-4F1C-9F22-244248EB8CB1}"/>
              </a:ext>
            </a:extLst>
          </p:cNvPr>
          <p:cNvSpPr>
            <a:spLocks xmlns:a="http://schemas.openxmlformats.org/drawingml/2006/main" noGrp="1"/>
          </p:cNvSpPr>
          <p:nvPr/>
        </p:nvSpPr>
        <p:spPr>
          <a:xfrm xmlns:a="http://schemas.openxmlformats.org/drawingml/2006/main">
            <a:off x="2209800" y="352425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AD6174"/>
                </a:solidFill>
                <a:latin typeface="Arial"/>
                <a:ea typeface="Arial"/>
                <a:cs typeface="Arial"/>
              </a:defRPr>
            </a:pPr>
            <a:r>
              <a:rPr sz="1725" b="0">
                <a:solidFill>
                  <a:srgbClr val="AD6174"/>
                </a:solidFill>
                <a:latin typeface="Arial"/>
                <a:ea typeface="Arial"/>
                <a:cs typeface="Arial"/>
              </a:rPr>
              <a:t>AOP Côtes de Provence · Cru classé</a:t>
            </a:r>
          </a:p>
        </p:txBody>
      </p:sp>
      <p:sp>
        <p:nvSpPr>
          <p:cNvPr id="11" name="">
            <a:extLst xmlns:a="http://schemas.openxmlformats.org/drawingml/2006/main">
              <a:ext uri="{FF2B5EF4-FFF2-40B4-BE49-F238E27FC236}">
                <a16:creationId xmlns:a16="http://schemas.microsoft.com/office/drawing/2014/main" id="{2CB005E3-F00B-4FEF-AA31-0BEDC30FEA77}"/>
              </a:ext>
            </a:extLst>
          </p:cNvPr>
          <p:cNvSpPr>
            <a:spLocks xmlns:a="http://schemas.openxmlformats.org/drawingml/2006/main" noGrp="1"/>
          </p:cNvSpPr>
          <p:nvPr/>
        </p:nvSpPr>
        <p:spPr>
          <a:xfrm xmlns:a="http://schemas.openxmlformats.org/drawingml/2006/main">
            <a:off x="2209800" y="382905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Château de Brégançon</a:t>
            </a:r>
          </a:p>
        </p:txBody>
      </p:sp>
      <p:sp>
        <p:nvSpPr>
          <p:cNvPr id="12" name="">
            <a:extLst xmlns:a="http://schemas.openxmlformats.org/drawingml/2006/main">
              <a:ext uri="{FF2B5EF4-FFF2-40B4-BE49-F238E27FC236}">
                <a16:creationId xmlns:a16="http://schemas.microsoft.com/office/drawing/2014/main" id="{6E3C46B6-D91F-4356-AD7D-6A266FE68407}"/>
              </a:ext>
            </a:extLst>
          </p:cNvPr>
          <p:cNvSpPr>
            <a:spLocks xmlns:a="http://schemas.openxmlformats.org/drawingml/2006/main" noGrp="1"/>
          </p:cNvSpPr>
          <p:nvPr/>
        </p:nvSpPr>
        <p:spPr>
          <a:xfrm xmlns:a="http://schemas.openxmlformats.org/drawingml/2006/main">
            <a:off x="2209800" y="415290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Un rosé de Provence issu d’un château cru classé.</a:t>
            </a:r>
          </a:p>
        </p:txBody>
      </p:sp>
      <p:sp>
        <p:nvSpPr>
          <p:cNvPr id="13" name="">
            <a:extLst xmlns:a="http://schemas.openxmlformats.org/drawingml/2006/main">
              <a:ext uri="{FF2B5EF4-FFF2-40B4-BE49-F238E27FC236}">
                <a16:creationId xmlns:a16="http://schemas.microsoft.com/office/drawing/2014/main" id="{6A57D9CF-98DF-4619-931B-0232CC17FE52}"/>
              </a:ext>
            </a:extLst>
          </p:cNvPr>
          <p:cNvSpPr>
            <a:spLocks xmlns:a="http://schemas.openxmlformats.org/drawingml/2006/main" noGrp="1"/>
          </p:cNvSpPr>
          <p:nvPr/>
        </p:nvSpPr>
        <p:spPr>
          <a:xfrm xmlns:a="http://schemas.openxmlformats.org/drawingml/2006/main">
            <a:off x="723900" y="4800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D6174"/>
                </a:solidFill>
                <a:latin typeface="Arial"/>
                <a:ea typeface="Arial"/>
                <a:cs typeface="Arial"/>
              </a:defRPr>
            </a:pPr>
            <a:r>
              <a:rPr sz="1425" b="1">
                <a:solidFill>
                  <a:srgbClr val="AD6174"/>
                </a:solidFill>
                <a:latin typeface="Arial"/>
                <a:ea typeface="Arial"/>
                <a:cs typeface="Arial"/>
              </a:rPr>
              <a:t>ROSÉ</a:t>
            </a:r>
          </a:p>
        </p:txBody>
      </p:sp>
      <p:sp>
        <p:nvSpPr>
          <p:cNvPr id="14" name="">
            <a:extLst xmlns:a="http://schemas.openxmlformats.org/drawingml/2006/main">
              <a:ext uri="{FF2B5EF4-FFF2-40B4-BE49-F238E27FC236}">
                <a16:creationId xmlns:a16="http://schemas.microsoft.com/office/drawing/2014/main" id="{60C886C1-0CBD-42DF-928C-03C8E71439AF}"/>
              </a:ext>
            </a:extLst>
          </p:cNvPr>
          <p:cNvSpPr>
            <a:spLocks xmlns:a="http://schemas.openxmlformats.org/drawingml/2006/main" noGrp="1"/>
          </p:cNvSpPr>
          <p:nvPr/>
        </p:nvSpPr>
        <p:spPr>
          <a:xfrm xmlns:a="http://schemas.openxmlformats.org/drawingml/2006/main">
            <a:off x="2209800" y="4772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Domaine Casa Rossa</a:t>
            </a:r>
          </a:p>
        </p:txBody>
      </p:sp>
      <p:sp>
        <p:nvSpPr>
          <p:cNvPr id="15" name="">
            <a:extLst xmlns:a="http://schemas.openxmlformats.org/drawingml/2006/main">
              <a:ext uri="{FF2B5EF4-FFF2-40B4-BE49-F238E27FC236}">
                <a16:creationId xmlns:a16="http://schemas.microsoft.com/office/drawing/2014/main" id="{AD845835-CE54-45A0-9032-8FB177E00481}"/>
              </a:ext>
            </a:extLst>
          </p:cNvPr>
          <p:cNvSpPr>
            <a:spLocks xmlns:a="http://schemas.openxmlformats.org/drawingml/2006/main" noGrp="1"/>
          </p:cNvSpPr>
          <p:nvPr/>
        </p:nvSpPr>
        <p:spPr>
          <a:xfrm xmlns:a="http://schemas.openxmlformats.org/drawingml/2006/main">
            <a:off x="2209800" y="5181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AD6174"/>
                </a:solidFill>
                <a:latin typeface="Arial"/>
                <a:ea typeface="Arial"/>
                <a:cs typeface="Arial"/>
              </a:defRPr>
            </a:pPr>
            <a:r>
              <a:rPr sz="1725" b="0">
                <a:solidFill>
                  <a:srgbClr val="AD6174"/>
                </a:solidFill>
                <a:latin typeface="Arial"/>
                <a:ea typeface="Arial"/>
                <a:cs typeface="Arial"/>
              </a:rPr>
              <a:t>IGP Île de Beauté</a:t>
            </a:r>
          </a:p>
        </p:txBody>
      </p:sp>
      <p:sp>
        <p:nvSpPr>
          <p:cNvPr id="16" name="">
            <a:extLst xmlns:a="http://schemas.openxmlformats.org/drawingml/2006/main">
              <a:ext uri="{FF2B5EF4-FFF2-40B4-BE49-F238E27FC236}">
                <a16:creationId xmlns:a16="http://schemas.microsoft.com/office/drawing/2014/main" id="{BAA677D5-EFC1-411B-B4EA-377295304FBF}"/>
              </a:ext>
            </a:extLst>
          </p:cNvPr>
          <p:cNvSpPr>
            <a:spLocks xmlns:a="http://schemas.openxmlformats.org/drawingml/2006/main" noGrp="1"/>
          </p:cNvSpPr>
          <p:nvPr/>
        </p:nvSpPr>
        <p:spPr>
          <a:xfrm xmlns:a="http://schemas.openxmlformats.org/drawingml/2006/main">
            <a:off x="2209800" y="5486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Domaine Casa Rossa</a:t>
            </a:r>
          </a:p>
        </p:txBody>
      </p:sp>
      <p:sp>
        <p:nvSpPr>
          <p:cNvPr id="17" name="">
            <a:extLst xmlns:a="http://schemas.openxmlformats.org/drawingml/2006/main">
              <a:ext uri="{FF2B5EF4-FFF2-40B4-BE49-F238E27FC236}">
                <a16:creationId xmlns:a16="http://schemas.microsoft.com/office/drawing/2014/main" id="{027888B3-D618-4374-83C1-28D9015451B9}"/>
              </a:ext>
            </a:extLst>
          </p:cNvPr>
          <p:cNvSpPr>
            <a:spLocks xmlns:a="http://schemas.openxmlformats.org/drawingml/2006/main" noGrp="1"/>
          </p:cNvSpPr>
          <p:nvPr/>
        </p:nvSpPr>
        <p:spPr>
          <a:xfrm xmlns:a="http://schemas.openxmlformats.org/drawingml/2006/main">
            <a:off x="2209800" y="5810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Fraise, groseille et fleurs. Souple, rond et frais.</a:t>
            </a:r>
          </a:p>
        </p:txBody>
      </p:sp>
    </p:spTree>
    <p:extLst>
      <p:ext uri="{BB962C8B-B14F-4D97-AF65-F5344CB8AC3E}">
        <p14:creationId xmlns:p14="http://schemas.microsoft.com/office/powerpoint/2010/main" val="1249005355"/>
      </p:ext>
    </p:extLst>
  </p:cSld>
</p:sld>
</file>

<file path=ppt/slides/slide15.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0612675-587C-417D-9288-0FB07F50870A}"/>
              </a:ext>
            </a:extLst>
          </p:cNvPr>
          <p:cNvSpPr>
            <a:spLocks xmlns:a="http://schemas.openxmlformats.org/drawingml/2006/main" noGrp="1"/>
          </p:cNvSpPr>
          <p:nvPr/>
        </p:nvSpPr>
        <p:spPr>
          <a:xfrm xmlns:a="http://schemas.openxmlformats.org/drawingml/2006/main">
            <a:off x="685800" y="495300"/>
            <a:ext cx="108204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0">
                <a:solidFill>
                  <a:srgbClr val="293B31"/>
                </a:solidFill>
                <a:latin typeface="Arial"/>
                <a:ea typeface="Arial"/>
                <a:cs typeface="Arial"/>
              </a:defRPr>
            </a:pPr>
            <a:r>
              <a:rPr sz="3450" b="0">
                <a:solidFill>
                  <a:srgbClr val="293B31"/>
                </a:solidFill>
                <a:latin typeface="Arial"/>
                <a:ea typeface="Arial"/>
                <a:cs typeface="Arial"/>
              </a:rPr>
              <a:t>Champagnes</a:t>
            </a:r>
          </a:p>
        </p:txBody>
      </p:sp>
      <p:sp>
        <p:nvSpPr>
          <p:cNvPr id="2" name="">
            <a:extLst xmlns:a="http://schemas.openxmlformats.org/drawingml/2006/main">
              <a:ext uri="{FF2B5EF4-FFF2-40B4-BE49-F238E27FC236}">
                <a16:creationId xmlns:a16="http://schemas.microsoft.com/office/drawing/2014/main" id="{360C35E5-4C5E-4A7A-B440-30EE1AE2D2B1}"/>
              </a:ext>
            </a:extLst>
          </p:cNvPr>
          <p:cNvSpPr>
            <a:spLocks xmlns:a="http://schemas.openxmlformats.org/drawingml/2006/main" noGrp="1"/>
          </p:cNvSpPr>
          <p:nvPr/>
        </p:nvSpPr>
        <p:spPr>
          <a:xfrm xmlns:a="http://schemas.openxmlformats.org/drawingml/2006/main">
            <a:off x="11049000" y="6381750"/>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6C746A"/>
                </a:solidFill>
                <a:latin typeface="Arial"/>
                <a:ea typeface="Arial"/>
                <a:cs typeface="Arial"/>
              </a:defRPr>
            </a:pPr>
            <a:r>
              <a:rPr sz="1350" b="0">
                <a:solidFill>
                  <a:srgbClr val="6C746A"/>
                </a:solidFill>
                <a:latin typeface="Arial"/>
                <a:ea typeface="Arial"/>
                <a:cs typeface="Arial"/>
              </a:rPr>
              <a:t>15</a:t>
            </a:r>
          </a:p>
        </p:txBody>
      </p:sp>
      <p:sp>
        <p:nvSpPr>
          <p:cNvPr id="3" name="">
            <a:extLst xmlns:a="http://schemas.openxmlformats.org/drawingml/2006/main">
              <a:ext uri="{FF2B5EF4-FFF2-40B4-BE49-F238E27FC236}">
                <a16:creationId xmlns:a16="http://schemas.microsoft.com/office/drawing/2014/main" id="{08A31557-F55E-4BAD-9EAD-277F5ABB7AD6}"/>
              </a:ext>
            </a:extLst>
          </p:cNvPr>
          <p:cNvSpPr>
            <a:spLocks xmlns:a="http://schemas.openxmlformats.org/drawingml/2006/main" noGrp="1"/>
          </p:cNvSpPr>
          <p:nvPr/>
        </p:nvSpPr>
        <p:spPr>
          <a:xfrm xmlns:a="http://schemas.openxmlformats.org/drawingml/2006/main">
            <a:off x="723900" y="14859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637390"/>
                </a:solidFill>
                <a:latin typeface="Arial"/>
                <a:ea typeface="Arial"/>
                <a:cs typeface="Arial"/>
              </a:defRPr>
            </a:pPr>
            <a:r>
              <a:rPr sz="1425" b="1">
                <a:solidFill>
                  <a:srgbClr val="637390"/>
                </a:solidFill>
                <a:latin typeface="Arial"/>
                <a:ea typeface="Arial"/>
                <a:cs typeface="Arial"/>
              </a:rPr>
              <a:t>CHAMPAGNE</a:t>
            </a:r>
          </a:p>
        </p:txBody>
      </p:sp>
      <p:sp>
        <p:nvSpPr>
          <p:cNvPr id="4" name="">
            <a:extLst xmlns:a="http://schemas.openxmlformats.org/drawingml/2006/main">
              <a:ext uri="{FF2B5EF4-FFF2-40B4-BE49-F238E27FC236}">
                <a16:creationId xmlns:a16="http://schemas.microsoft.com/office/drawing/2014/main" id="{0B4AE44A-A19A-4EBD-A862-94DC18697BD1}"/>
              </a:ext>
            </a:extLst>
          </p:cNvPr>
          <p:cNvSpPr>
            <a:spLocks xmlns:a="http://schemas.openxmlformats.org/drawingml/2006/main" noGrp="1"/>
          </p:cNvSpPr>
          <p:nvPr/>
        </p:nvSpPr>
        <p:spPr>
          <a:xfrm xmlns:a="http://schemas.openxmlformats.org/drawingml/2006/main">
            <a:off x="2209800" y="14573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Louis Constant Brut</a:t>
            </a:r>
          </a:p>
        </p:txBody>
      </p:sp>
      <p:sp>
        <p:nvSpPr>
          <p:cNvPr id="5" name="">
            <a:extLst xmlns:a="http://schemas.openxmlformats.org/drawingml/2006/main">
              <a:ext uri="{FF2B5EF4-FFF2-40B4-BE49-F238E27FC236}">
                <a16:creationId xmlns:a16="http://schemas.microsoft.com/office/drawing/2014/main" id="{BC2F2386-2A6D-46FD-9272-0BCED7C0D091}"/>
              </a:ext>
            </a:extLst>
          </p:cNvPr>
          <p:cNvSpPr>
            <a:spLocks xmlns:a="http://schemas.openxmlformats.org/drawingml/2006/main" noGrp="1"/>
          </p:cNvSpPr>
          <p:nvPr/>
        </p:nvSpPr>
        <p:spPr>
          <a:xfrm xmlns:a="http://schemas.openxmlformats.org/drawingml/2006/main">
            <a:off x="2209800" y="18669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37390"/>
                </a:solidFill>
                <a:latin typeface="Arial"/>
                <a:ea typeface="Arial"/>
                <a:cs typeface="Arial"/>
              </a:defRPr>
            </a:pPr>
            <a:r>
              <a:rPr sz="1725" b="0">
                <a:solidFill>
                  <a:srgbClr val="637390"/>
                </a:solidFill>
                <a:latin typeface="Arial"/>
                <a:ea typeface="Arial"/>
                <a:cs typeface="Arial"/>
              </a:rPr>
              <a:t>AOC Champagne</a:t>
            </a:r>
          </a:p>
        </p:txBody>
      </p:sp>
      <p:sp>
        <p:nvSpPr>
          <p:cNvPr id="6" name="">
            <a:extLst xmlns:a="http://schemas.openxmlformats.org/drawingml/2006/main">
              <a:ext uri="{FF2B5EF4-FFF2-40B4-BE49-F238E27FC236}">
                <a16:creationId xmlns:a16="http://schemas.microsoft.com/office/drawing/2014/main" id="{F51261C0-1977-4BB4-83E0-D6071EF13607}"/>
              </a:ext>
            </a:extLst>
          </p:cNvPr>
          <p:cNvSpPr>
            <a:spLocks xmlns:a="http://schemas.openxmlformats.org/drawingml/2006/main" noGrp="1"/>
          </p:cNvSpPr>
          <p:nvPr/>
        </p:nvSpPr>
        <p:spPr>
          <a:xfrm xmlns:a="http://schemas.openxmlformats.org/drawingml/2006/main">
            <a:off x="2209800" y="21717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Louis Constant</a:t>
            </a:r>
          </a:p>
        </p:txBody>
      </p:sp>
      <p:sp>
        <p:nvSpPr>
          <p:cNvPr id="7" name="">
            <a:extLst xmlns:a="http://schemas.openxmlformats.org/drawingml/2006/main">
              <a:ext uri="{FF2B5EF4-FFF2-40B4-BE49-F238E27FC236}">
                <a16:creationId xmlns:a16="http://schemas.microsoft.com/office/drawing/2014/main" id="{ED36AAFC-3F36-4EFE-9ADB-2D3FA60765A5}"/>
              </a:ext>
            </a:extLst>
          </p:cNvPr>
          <p:cNvSpPr>
            <a:spLocks xmlns:a="http://schemas.openxmlformats.org/drawingml/2006/main" noGrp="1"/>
          </p:cNvSpPr>
          <p:nvPr/>
        </p:nvSpPr>
        <p:spPr>
          <a:xfrm xmlns:a="http://schemas.openxmlformats.org/drawingml/2006/main">
            <a:off x="2209800" y="24955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Brut fruité, complexe et équilibré.</a:t>
            </a:r>
          </a:p>
        </p:txBody>
      </p:sp>
      <p:sp>
        <p:nvSpPr>
          <p:cNvPr id="8" name="">
            <a:extLst xmlns:a="http://schemas.openxmlformats.org/drawingml/2006/main">
              <a:ext uri="{FF2B5EF4-FFF2-40B4-BE49-F238E27FC236}">
                <a16:creationId xmlns:a16="http://schemas.microsoft.com/office/drawing/2014/main" id="{C8719C66-DDCB-4D26-9662-6B28DD0AD184}"/>
              </a:ext>
            </a:extLst>
          </p:cNvPr>
          <p:cNvSpPr>
            <a:spLocks xmlns:a="http://schemas.openxmlformats.org/drawingml/2006/main" noGrp="1"/>
          </p:cNvSpPr>
          <p:nvPr/>
        </p:nvSpPr>
        <p:spPr>
          <a:xfrm xmlns:a="http://schemas.openxmlformats.org/drawingml/2006/main">
            <a:off x="723900" y="3657600"/>
            <a:ext cx="1400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637390"/>
                </a:solidFill>
                <a:latin typeface="Arial"/>
                <a:ea typeface="Arial"/>
                <a:cs typeface="Arial"/>
              </a:defRPr>
            </a:pPr>
            <a:r>
              <a:rPr sz="1425" b="1">
                <a:solidFill>
                  <a:srgbClr val="637390"/>
                </a:solidFill>
                <a:latin typeface="Arial"/>
                <a:ea typeface="Arial"/>
                <a:cs typeface="Arial"/>
              </a:rPr>
              <a:t>CHAMPAGNE</a:t>
            </a:r>
          </a:p>
        </p:txBody>
      </p:sp>
      <p:sp>
        <p:nvSpPr>
          <p:cNvPr id="9" name="">
            <a:extLst xmlns:a="http://schemas.openxmlformats.org/drawingml/2006/main">
              <a:ext uri="{FF2B5EF4-FFF2-40B4-BE49-F238E27FC236}">
                <a16:creationId xmlns:a16="http://schemas.microsoft.com/office/drawing/2014/main" id="{EF492916-5217-4D1E-B865-71759AE51660}"/>
              </a:ext>
            </a:extLst>
          </p:cNvPr>
          <p:cNvSpPr>
            <a:spLocks xmlns:a="http://schemas.openxmlformats.org/drawingml/2006/main" noGrp="1"/>
          </p:cNvSpPr>
          <p:nvPr/>
        </p:nvSpPr>
        <p:spPr>
          <a:xfrm xmlns:a="http://schemas.openxmlformats.org/drawingml/2006/main">
            <a:off x="2209800" y="3629025"/>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293B31"/>
                </a:solidFill>
                <a:latin typeface="Arial"/>
                <a:ea typeface="Arial"/>
                <a:cs typeface="Arial"/>
              </a:defRPr>
            </a:pPr>
            <a:r>
              <a:rPr sz="2250" b="1">
                <a:solidFill>
                  <a:srgbClr val="293B31"/>
                </a:solidFill>
                <a:latin typeface="Arial"/>
                <a:ea typeface="Arial"/>
                <a:cs typeface="Arial"/>
              </a:rPr>
              <a:t>Cordon Rouge Brut</a:t>
            </a:r>
          </a:p>
        </p:txBody>
      </p:sp>
      <p:sp>
        <p:nvSpPr>
          <p:cNvPr id="10" name="">
            <a:extLst xmlns:a="http://schemas.openxmlformats.org/drawingml/2006/main">
              <a:ext uri="{FF2B5EF4-FFF2-40B4-BE49-F238E27FC236}">
                <a16:creationId xmlns:a16="http://schemas.microsoft.com/office/drawing/2014/main" id="{5340F6DC-02A3-43E0-9E37-9125269538CB}"/>
              </a:ext>
            </a:extLst>
          </p:cNvPr>
          <p:cNvSpPr>
            <a:spLocks xmlns:a="http://schemas.openxmlformats.org/drawingml/2006/main" noGrp="1"/>
          </p:cNvSpPr>
          <p:nvPr/>
        </p:nvSpPr>
        <p:spPr>
          <a:xfrm xmlns:a="http://schemas.openxmlformats.org/drawingml/2006/main">
            <a:off x="2209800" y="4038600"/>
            <a:ext cx="923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37390"/>
                </a:solidFill>
                <a:latin typeface="Arial"/>
                <a:ea typeface="Arial"/>
                <a:cs typeface="Arial"/>
              </a:defRPr>
            </a:pPr>
            <a:r>
              <a:rPr sz="1725" b="0">
                <a:solidFill>
                  <a:srgbClr val="637390"/>
                </a:solidFill>
                <a:latin typeface="Arial"/>
                <a:ea typeface="Arial"/>
                <a:cs typeface="Arial"/>
              </a:rPr>
              <a:t>AOC Champagne</a:t>
            </a:r>
          </a:p>
        </p:txBody>
      </p:sp>
      <p:sp>
        <p:nvSpPr>
          <p:cNvPr id="11" name="">
            <a:extLst xmlns:a="http://schemas.openxmlformats.org/drawingml/2006/main">
              <a:ext uri="{FF2B5EF4-FFF2-40B4-BE49-F238E27FC236}">
                <a16:creationId xmlns:a16="http://schemas.microsoft.com/office/drawing/2014/main" id="{8C9E81DE-D546-42DE-A74F-D27DC0A75D83}"/>
              </a:ext>
            </a:extLst>
          </p:cNvPr>
          <p:cNvSpPr>
            <a:spLocks xmlns:a="http://schemas.openxmlformats.org/drawingml/2006/main" noGrp="1"/>
          </p:cNvSpPr>
          <p:nvPr/>
        </p:nvSpPr>
        <p:spPr>
          <a:xfrm xmlns:a="http://schemas.openxmlformats.org/drawingml/2006/main">
            <a:off x="2209800" y="4343400"/>
            <a:ext cx="9239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C746A"/>
                </a:solidFill>
                <a:latin typeface="Arial"/>
                <a:ea typeface="Arial"/>
                <a:cs typeface="Arial"/>
              </a:defRPr>
            </a:pPr>
            <a:r>
              <a:rPr sz="1650" b="0">
                <a:solidFill>
                  <a:srgbClr val="6C746A"/>
                </a:solidFill>
                <a:latin typeface="Arial"/>
                <a:ea typeface="Arial"/>
                <a:cs typeface="Arial"/>
              </a:rPr>
              <a:t>G.H. Mumm</a:t>
            </a:r>
          </a:p>
        </p:txBody>
      </p:sp>
      <p:sp>
        <p:nvSpPr>
          <p:cNvPr id="12" name="">
            <a:extLst xmlns:a="http://schemas.openxmlformats.org/drawingml/2006/main">
              <a:ext uri="{FF2B5EF4-FFF2-40B4-BE49-F238E27FC236}">
                <a16:creationId xmlns:a16="http://schemas.microsoft.com/office/drawing/2014/main" id="{6BE37792-DF4C-4D0A-9A16-6ED765EDA659}"/>
              </a:ext>
            </a:extLst>
          </p:cNvPr>
          <p:cNvSpPr>
            <a:spLocks xmlns:a="http://schemas.openxmlformats.org/drawingml/2006/main" noGrp="1"/>
          </p:cNvSpPr>
          <p:nvPr/>
        </p:nvSpPr>
        <p:spPr>
          <a:xfrm xmlns:a="http://schemas.openxmlformats.org/drawingml/2006/main">
            <a:off x="2209800" y="4667250"/>
            <a:ext cx="923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293B31"/>
                </a:solidFill>
                <a:latin typeface="Arial"/>
                <a:ea typeface="Arial"/>
                <a:cs typeface="Arial"/>
              </a:defRPr>
            </a:pPr>
            <a:r>
              <a:rPr sz="1800" b="0">
                <a:solidFill>
                  <a:srgbClr val="293B31"/>
                </a:solidFill>
                <a:latin typeface="Arial"/>
                <a:ea typeface="Arial"/>
                <a:cs typeface="Arial"/>
              </a:rPr>
              <a:t>Fruits blancs et jaunes, brioche et praliné. Frais et rond.</a:t>
            </a:r>
          </a:p>
        </p:txBody>
      </p:sp>
    </p:spTree>
    <p:extLst>
      <p:ext uri="{BB962C8B-B14F-4D97-AF65-F5344CB8AC3E}">
        <p14:creationId xmlns:p14="http://schemas.microsoft.com/office/powerpoint/2010/main" val="13763381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2026-10-03T22:25:58.9440000Z</dcterms:created>
  <dcterms:modified xsi:type="dcterms:W3CDTF">2026-10-03T22:25:58.9440000Z</dcterms:modified>
</coreProperties>
</file>